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78_23F31278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9"/>
  </p:notesMasterIdLst>
  <p:handoutMasterIdLst>
    <p:handoutMasterId r:id="rId70"/>
  </p:handoutMasterIdLst>
  <p:sldIdLst>
    <p:sldId id="256" r:id="rId2"/>
    <p:sldId id="376" r:id="rId3"/>
    <p:sldId id="435" r:id="rId4"/>
    <p:sldId id="436" r:id="rId5"/>
    <p:sldId id="305" r:id="rId6"/>
    <p:sldId id="306" r:id="rId7"/>
    <p:sldId id="346" r:id="rId8"/>
    <p:sldId id="442" r:id="rId9"/>
    <p:sldId id="464" r:id="rId10"/>
    <p:sldId id="262" r:id="rId11"/>
    <p:sldId id="263" r:id="rId12"/>
    <p:sldId id="265" r:id="rId13"/>
    <p:sldId id="260" r:id="rId14"/>
    <p:sldId id="490" r:id="rId15"/>
    <p:sldId id="437" r:id="rId16"/>
    <p:sldId id="456" r:id="rId17"/>
    <p:sldId id="493" r:id="rId18"/>
    <p:sldId id="466" r:id="rId19"/>
    <p:sldId id="467" r:id="rId20"/>
    <p:sldId id="469" r:id="rId21"/>
    <p:sldId id="470" r:id="rId22"/>
    <p:sldId id="471" r:id="rId23"/>
    <p:sldId id="472" r:id="rId24"/>
    <p:sldId id="473" r:id="rId25"/>
    <p:sldId id="474" r:id="rId26"/>
    <p:sldId id="494" r:id="rId27"/>
    <p:sldId id="495" r:id="rId28"/>
    <p:sldId id="496" r:id="rId29"/>
    <p:sldId id="443" r:id="rId30"/>
    <p:sldId id="444" r:id="rId31"/>
    <p:sldId id="497" r:id="rId32"/>
    <p:sldId id="479" r:id="rId33"/>
    <p:sldId id="283" r:id="rId34"/>
    <p:sldId id="381" r:id="rId35"/>
    <p:sldId id="282" r:id="rId36"/>
    <p:sldId id="383" r:id="rId37"/>
    <p:sldId id="277" r:id="rId38"/>
    <p:sldId id="339" r:id="rId39"/>
    <p:sldId id="321" r:id="rId40"/>
    <p:sldId id="387" r:id="rId41"/>
    <p:sldId id="438" r:id="rId42"/>
    <p:sldId id="439" r:id="rId43"/>
    <p:sldId id="440" r:id="rId44"/>
    <p:sldId id="485" r:id="rId45"/>
    <p:sldId id="481" r:id="rId46"/>
    <p:sldId id="482" r:id="rId47"/>
    <p:sldId id="483" r:id="rId48"/>
    <p:sldId id="484" r:id="rId49"/>
    <p:sldId id="447" r:id="rId50"/>
    <p:sldId id="458" r:id="rId51"/>
    <p:sldId id="491" r:id="rId52"/>
    <p:sldId id="499" r:id="rId53"/>
    <p:sldId id="500" r:id="rId54"/>
    <p:sldId id="412" r:id="rId55"/>
    <p:sldId id="501" r:id="rId56"/>
    <p:sldId id="423" r:id="rId57"/>
    <p:sldId id="502" r:id="rId58"/>
    <p:sldId id="489" r:id="rId59"/>
    <p:sldId id="492" r:id="rId60"/>
    <p:sldId id="441" r:id="rId61"/>
    <p:sldId id="455" r:id="rId62"/>
    <p:sldId id="257" r:id="rId63"/>
    <p:sldId id="498" r:id="rId64"/>
    <p:sldId id="486" r:id="rId65"/>
    <p:sldId id="487" r:id="rId66"/>
    <p:sldId id="413" r:id="rId67"/>
    <p:sldId id="488" r:id="rId68"/>
  </p:sldIdLst>
  <p:sldSz cx="10693400" cy="7561263"/>
  <p:notesSz cx="6797675" cy="9926638"/>
  <p:defaultTextStyle>
    <a:defPPr>
      <a:defRPr lang="de-DE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66" userDrawn="1">
          <p15:clr>
            <a:srgbClr val="A4A3A4"/>
          </p15:clr>
        </p15:guide>
        <p15:guide id="2" pos="4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B39ECC-A9FF-1D7F-A16D-0DB1F6F30CB9}" name="Jörg Wortmann" initials="JW" userId="842f4035f43e365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ereis, Jürgen" initials="MJ" lastIdx="11" clrIdx="0">
    <p:extLst>
      <p:ext uri="{19B8F6BF-5375-455C-9EA6-DF929625EA0E}">
        <p15:presenceInfo xmlns:p15="http://schemas.microsoft.com/office/powerpoint/2012/main" userId="S-1-5-21-3477780005-2166914521-1439357034-10869" providerId="AD"/>
      </p:ext>
    </p:extLst>
  </p:cmAuthor>
  <p:cmAuthor id="2" name="jwe" initials="jw" lastIdx="3" clrIdx="1">
    <p:extLst>
      <p:ext uri="{19B8F6BF-5375-455C-9EA6-DF929625EA0E}">
        <p15:presenceInfo xmlns:p15="http://schemas.microsoft.com/office/powerpoint/2012/main" userId="jw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>
      <p:cViewPr varScale="1">
        <p:scale>
          <a:sx n="145" d="100"/>
          <a:sy n="145" d="100"/>
        </p:scale>
        <p:origin x="774" y="114"/>
      </p:cViewPr>
      <p:guideLst>
        <p:guide orient="horz" pos="1066"/>
        <p:guide pos="4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2148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microsoft.com/office/2018/10/relationships/authors" Target="authors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QNAP-TS410\Projekte_aktuell\Sylt,%20KS-TK%20eig.%20Liegenschaften\Bearbeitung\Baustein%201%20u%202%20-%20Sanierungsma&#223;nahmen\Vorschlag%20Sanierungsma&#223;nahmen%20-%20gesamt%203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zen_t\Desktop\2022-04-07%20QK%20Jevenstedt%20Vergleich%20zentrale%20dezentrale%20Versorgung%20-Prei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zen_t\Desktop\2022-04-07%20QK%20Jevenstedt%20Vergleich%20zentrale%20dezentrale%20Versorgung%20-Prei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rv-kiel\ipp_esn\04_Projektbearbeitung\06_EW\94.341.001.000%20Jevenstedt%20QK\03_Betrachtung\01_Berechnungen\2022-04-07-Berechnung%20Jevensted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rv-kiel\ipp_esn\04_Projektbearbeitung\06_EW\94.341.001.000%20Jevenstedt%20QK\03_Betrachtung\01_Berechnungen\2022-04-07-Berechnung%20Jevensted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rv-kiel\ipp_esn\04_Projektbearbeitung\06_EW\94.341.001.000%20Jevenstedt%20QK\03_Betrachtung\01_Berechnungen\2022-04-07-Berechnung%20Jevensted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orenzen_t\Desktop\2022-04-07-Berechnung%20Jevensted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rv-kiel\ipp_esn\04_Projektbearbeitung\06_EW\94.341.001.000%20Jevenstedt%20QK\03_Betrachtung\01_Berechnungen\2022-04-07-Berechnung%20Jevensted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chemeClr val="accent1"/>
                </a:solidFill>
              </a:defRPr>
            </a:pPr>
            <a:r>
              <a:rPr lang="de-DE" sz="2000" dirty="0">
                <a:solidFill>
                  <a:schemeClr val="accent1"/>
                </a:solidFill>
              </a:rPr>
              <a:t>CO</a:t>
            </a:r>
            <a:r>
              <a:rPr lang="de-DE" sz="2000" baseline="-25000" dirty="0">
                <a:solidFill>
                  <a:schemeClr val="accent1"/>
                </a:solidFill>
              </a:rPr>
              <a:t>2</a:t>
            </a:r>
            <a:r>
              <a:rPr lang="de-DE" sz="2000" dirty="0">
                <a:solidFill>
                  <a:schemeClr val="accent1"/>
                </a:solidFill>
              </a:rPr>
              <a:t>-Äquivalent-Emissionen, spezifisch in kg/kWh</a:t>
            </a:r>
          </a:p>
        </c:rich>
      </c:tx>
      <c:overlay val="0"/>
      <c:spPr>
        <a:solidFill>
          <a:schemeClr val="bg1">
            <a:lumMod val="95000"/>
            <a:alpha val="50000"/>
          </a:schemeClr>
        </a:solidFill>
      </c:sp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'CO2-Äquiv.-Emf'!$C$20</c:f>
              <c:strCache>
                <c:ptCount val="1"/>
                <c:pt idx="0">
                  <c:v>CO2-Äquiv.-Emf. [kg/kWh]</c:v>
                </c:pt>
              </c:strCache>
            </c:strRef>
          </c:tx>
          <c:spPr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</c:spPr>
          <c:invertIfNegative val="0"/>
          <c:cat>
            <c:strRef>
              <c:f>'CO2-Äquiv.-Emf'!$B$21:$B$28</c:f>
              <c:strCache>
                <c:ptCount val="8"/>
                <c:pt idx="0">
                  <c:v>Strom (Bundesmix)</c:v>
                </c:pt>
                <c:pt idx="1">
                  <c:v>Kohle (Steinkohle/Koks)</c:v>
                </c:pt>
                <c:pt idx="2">
                  <c:v>Heizöl</c:v>
                </c:pt>
                <c:pt idx="3">
                  <c:v>Erdgas</c:v>
                </c:pt>
                <c:pt idx="4">
                  <c:v>Nahwärme BHKW</c:v>
                </c:pt>
                <c:pt idx="5">
                  <c:v>Solarwärme</c:v>
                </c:pt>
                <c:pt idx="6">
                  <c:v>Holzhackschnitzel</c:v>
                </c:pt>
                <c:pt idx="7">
                  <c:v>Holzpellets</c:v>
                </c:pt>
              </c:strCache>
            </c:strRef>
          </c:cat>
          <c:val>
            <c:numRef>
              <c:f>'CO2-Äquiv.-Emf'!$C$21:$C$28</c:f>
              <c:numCache>
                <c:formatCode>_(* #,##0.00_);_(* \(#,##0.00\);_(* "-"??_);_(@_)</c:formatCode>
                <c:ptCount val="8"/>
                <c:pt idx="0">
                  <c:v>0.6</c:v>
                </c:pt>
                <c:pt idx="1">
                  <c:v>0.42</c:v>
                </c:pt>
                <c:pt idx="2">
                  <c:v>0.32</c:v>
                </c:pt>
                <c:pt idx="3">
                  <c:v>0.25</c:v>
                </c:pt>
                <c:pt idx="4">
                  <c:v>0.14599999999999999</c:v>
                </c:pt>
                <c:pt idx="5">
                  <c:v>7.0000000000000007E-2</c:v>
                </c:pt>
                <c:pt idx="6">
                  <c:v>2.5000000000000001E-2</c:v>
                </c:pt>
                <c:pt idx="7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B-4DD7-8E85-8624A9ADA7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4705920"/>
        <c:axId val="49672704"/>
        <c:axId val="0"/>
      </c:bar3DChart>
      <c:catAx>
        <c:axId val="154705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chemeClr val="bg1">
              <a:lumMod val="95000"/>
              <a:alpha val="50000"/>
            </a:schemeClr>
          </a:solidFill>
        </c:spPr>
        <c:txPr>
          <a:bodyPr/>
          <a:lstStyle/>
          <a:p>
            <a:pPr>
              <a:defRPr sz="1600" b="1">
                <a:solidFill>
                  <a:schemeClr val="accent1"/>
                </a:solidFill>
              </a:defRPr>
            </a:pPr>
            <a:endParaRPr lang="de-DE"/>
          </a:p>
        </c:txPr>
        <c:crossAx val="49672704"/>
        <c:crosses val="autoZero"/>
        <c:auto val="1"/>
        <c:lblAlgn val="ctr"/>
        <c:lblOffset val="100"/>
        <c:noMultiLvlLbl val="0"/>
      </c:catAx>
      <c:valAx>
        <c:axId val="49672704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spPr>
          <a:solidFill>
            <a:schemeClr val="bg1">
              <a:lumMod val="95000"/>
              <a:alpha val="50000"/>
            </a:schemeClr>
          </a:solidFill>
        </c:spPr>
        <c:txPr>
          <a:bodyPr/>
          <a:lstStyle/>
          <a:p>
            <a:pPr>
              <a:defRPr sz="1400" b="1">
                <a:solidFill>
                  <a:schemeClr val="accent1"/>
                </a:solidFill>
              </a:defRPr>
            </a:pPr>
            <a:endParaRPr lang="de-DE"/>
          </a:p>
        </c:txPr>
        <c:crossAx val="154705920"/>
        <c:crosses val="autoZero"/>
        <c:crossBetween val="between"/>
      </c:valAx>
    </c:plotArea>
    <c:plotVisOnly val="1"/>
    <c:dispBlanksAs val="gap"/>
    <c:showDLblsOverMax val="0"/>
  </c:chart>
  <c:spPr>
    <a:solidFill>
      <a:srgbClr val="FFFFFF">
        <a:lumMod val="95000"/>
        <a:alpha val="61000"/>
      </a:srgb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Vergleich dezentraler Heizungssysteme mit Nahwärme bei Wärmebedarf 13 MWh/a </a:t>
            </a:r>
          </a:p>
          <a:p>
            <a:pPr>
              <a:defRPr/>
            </a:pPr>
            <a:r>
              <a:rPr lang="de-DE" dirty="0"/>
              <a:t>(brutto</a:t>
            </a:r>
            <a:r>
              <a:rPr lang="de-DE" baseline="0" dirty="0"/>
              <a:t> Kosten)</a:t>
            </a:r>
            <a:endParaRPr lang="de-DE" dirty="0"/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8.4578922607711771E-2"/>
          <c:y val="7.8742855118293945E-2"/>
          <c:w val="0.82719856258699886"/>
          <c:h val="0.678287715165348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Zusammenfassung!$E$97</c:f>
              <c:strCache>
                <c:ptCount val="1"/>
                <c:pt idx="0">
                  <c:v>Investitionen / Fixkosten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Zusammenfassung!$E$98:$E$113</c:f>
              <c:numCache>
                <c:formatCode>General</c:formatCode>
                <c:ptCount val="16"/>
                <c:pt idx="0" formatCode="#,##0">
                  <c:v>1342.155783830967</c:v>
                </c:pt>
                <c:pt idx="3" formatCode="#,##0">
                  <c:v>1169.1725523952575</c:v>
                </c:pt>
                <c:pt idx="6" formatCode="#,##0">
                  <c:v>1531.7959163381558</c:v>
                </c:pt>
                <c:pt idx="9" formatCode="#,##0">
                  <c:v>839.18902042112029</c:v>
                </c:pt>
                <c:pt idx="12" formatCode="#,##0">
                  <c:v>701.50353143715449</c:v>
                </c:pt>
                <c:pt idx="15" formatCode="#,##0">
                  <c:v>1064.1268953800529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2-400D-9F36-62C14FA3742C}"/>
            </c:ext>
          </c:extLst>
        </c:ser>
        <c:ser>
          <c:idx val="1"/>
          <c:order val="1"/>
          <c:tx>
            <c:strRef>
              <c:f>Zusammenfassung!$F$97</c:f>
              <c:strCache>
                <c:ptCount val="1"/>
                <c:pt idx="0">
                  <c:v>Grundpreis / Wartungskosten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Zusammenfassung!$F$98:$F$113</c:f>
              <c:numCache>
                <c:formatCode>General</c:formatCode>
                <c:ptCount val="16"/>
                <c:pt idx="0" formatCode="#,##0">
                  <c:v>457.55446761572341</c:v>
                </c:pt>
                <c:pt idx="3" formatCode="#,##0">
                  <c:v>400</c:v>
                </c:pt>
                <c:pt idx="6" formatCode="#,##0">
                  <c:v>450</c:v>
                </c:pt>
                <c:pt idx="9" formatCode="#,##0">
                  <c:v>505</c:v>
                </c:pt>
                <c:pt idx="12" formatCode="#,##0">
                  <c:v>295</c:v>
                </c:pt>
                <c:pt idx="15" formatCode="#,##0">
                  <c:v>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42-400D-9F36-62C14FA3742C}"/>
            </c:ext>
          </c:extLst>
        </c:ser>
        <c:ser>
          <c:idx val="2"/>
          <c:order val="2"/>
          <c:tx>
            <c:strRef>
              <c:f>Zusammenfassung!$D$97</c:f>
              <c:strCache>
                <c:ptCount val="1"/>
                <c:pt idx="0">
                  <c:v>Brennstoff-/Stromkosten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Zusammenfassung!$D$98:$D$113</c:f>
              <c:numCache>
                <c:formatCode>General</c:formatCode>
                <c:ptCount val="16"/>
                <c:pt idx="0" formatCode="#,##0">
                  <c:v>894</c:v>
                </c:pt>
                <c:pt idx="3" formatCode="#,##0">
                  <c:v>757.98811111111127</c:v>
                </c:pt>
                <c:pt idx="6" formatCode="#,##0">
                  <c:v>507.69477777777786</c:v>
                </c:pt>
                <c:pt idx="9" formatCode="#,##0">
                  <c:v>676.36968750000005</c:v>
                </c:pt>
                <c:pt idx="12" formatCode="#,##0">
                  <c:v>1336.1737424242424</c:v>
                </c:pt>
                <c:pt idx="15" formatCode="#,##0">
                  <c:v>894.9591969696969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42-400D-9F36-62C14FA3742C}"/>
            </c:ext>
          </c:extLst>
        </c:ser>
        <c:ser>
          <c:idx val="3"/>
          <c:order val="3"/>
          <c:tx>
            <c:strRef>
              <c:f>Zusammenfassung!$G$97</c:f>
              <c:strCache>
                <c:ptCount val="1"/>
                <c:pt idx="0">
                  <c:v>Mehrkosten Strom + Brennstoff 2022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Zusammenfassung!$G$98:$G$114</c:f>
              <c:numCache>
                <c:formatCode>General</c:formatCode>
                <c:ptCount val="17"/>
                <c:pt idx="0" formatCode="#,##0">
                  <c:v>86</c:v>
                </c:pt>
                <c:pt idx="3" formatCode="#,##0">
                  <c:v>375.92527777777764</c:v>
                </c:pt>
                <c:pt idx="6" formatCode="#,##0">
                  <c:v>251.79194444444431</c:v>
                </c:pt>
                <c:pt idx="9" formatCode="#,##0">
                  <c:v>521.24786458333347</c:v>
                </c:pt>
                <c:pt idx="12" formatCode="#,##0">
                  <c:v>178.26809090909092</c:v>
                </c:pt>
                <c:pt idx="15" formatCode="#,##0">
                  <c:v>119.40263636363647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2-400D-9F36-62C14FA37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49885312"/>
        <c:axId val="149886848"/>
      </c:barChart>
      <c:catAx>
        <c:axId val="149885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886848"/>
        <c:crosses val="autoZero"/>
        <c:auto val="1"/>
        <c:lblAlgn val="ctr"/>
        <c:lblOffset val="100"/>
        <c:noMultiLvlLbl val="0"/>
      </c:catAx>
      <c:valAx>
        <c:axId val="149886848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Wärmekosten [€/a]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885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2587138645038969"/>
          <c:w val="0.99863277822693941"/>
          <c:h val="7.4128617730904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Vergleich dezentraler Heizungssysteme mit Nahwärme bei Wärmebedarf 13 MWh/a </a:t>
            </a:r>
          </a:p>
          <a:p>
            <a:pPr>
              <a:defRPr/>
            </a:pPr>
            <a:r>
              <a:rPr lang="de-DE" dirty="0"/>
              <a:t>(brutto</a:t>
            </a:r>
            <a:r>
              <a:rPr lang="de-DE" baseline="0" dirty="0"/>
              <a:t> Kosten)</a:t>
            </a:r>
            <a:endParaRPr lang="de-DE" dirty="0"/>
          </a:p>
        </c:rich>
      </c:tx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8.4578922607711771E-2"/>
          <c:y val="7.8742855118293945E-2"/>
          <c:w val="0.82719856258699886"/>
          <c:h val="0.678287715165348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Zusammenfassung!$E$97</c:f>
              <c:strCache>
                <c:ptCount val="1"/>
                <c:pt idx="0">
                  <c:v>Investitionen / Fixkosten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Zusammenfassung!$E$98:$E$113</c:f>
              <c:numCache>
                <c:formatCode>General</c:formatCode>
                <c:ptCount val="16"/>
                <c:pt idx="0" formatCode="#,##0">
                  <c:v>1342.155783830967</c:v>
                </c:pt>
                <c:pt idx="3" formatCode="#,##0">
                  <c:v>1169.1725523952575</c:v>
                </c:pt>
                <c:pt idx="6" formatCode="#,##0">
                  <c:v>1531.7959163381558</c:v>
                </c:pt>
                <c:pt idx="9" formatCode="#,##0">
                  <c:v>839.18902042112029</c:v>
                </c:pt>
                <c:pt idx="12" formatCode="#,##0">
                  <c:v>701.50353143715449</c:v>
                </c:pt>
                <c:pt idx="15" formatCode="#,##0">
                  <c:v>1064.1268953800529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2-400D-9F36-62C14FA3742C}"/>
            </c:ext>
          </c:extLst>
        </c:ser>
        <c:ser>
          <c:idx val="1"/>
          <c:order val="1"/>
          <c:tx>
            <c:strRef>
              <c:f>Zusammenfassung!$F$97</c:f>
              <c:strCache>
                <c:ptCount val="1"/>
                <c:pt idx="0">
                  <c:v>Grundpreis / Wartungskosten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Zusammenfassung!$F$98:$F$113</c:f>
              <c:numCache>
                <c:formatCode>General</c:formatCode>
                <c:ptCount val="16"/>
                <c:pt idx="0" formatCode="#,##0">
                  <c:v>457.55446761572341</c:v>
                </c:pt>
                <c:pt idx="3" formatCode="#,##0">
                  <c:v>400</c:v>
                </c:pt>
                <c:pt idx="6" formatCode="#,##0">
                  <c:v>450</c:v>
                </c:pt>
                <c:pt idx="9" formatCode="#,##0">
                  <c:v>505</c:v>
                </c:pt>
                <c:pt idx="12" formatCode="#,##0">
                  <c:v>295</c:v>
                </c:pt>
                <c:pt idx="15" formatCode="#,##0">
                  <c:v>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42-400D-9F36-62C14FA3742C}"/>
            </c:ext>
          </c:extLst>
        </c:ser>
        <c:ser>
          <c:idx val="2"/>
          <c:order val="2"/>
          <c:tx>
            <c:strRef>
              <c:f>Zusammenfassung!$D$97</c:f>
              <c:strCache>
                <c:ptCount val="1"/>
                <c:pt idx="0">
                  <c:v>Brennstoff-/Stromkosten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Zusammenfassung!$D$98:$D$113</c:f>
              <c:numCache>
                <c:formatCode>General</c:formatCode>
                <c:ptCount val="16"/>
                <c:pt idx="0" formatCode="#,##0">
                  <c:v>894</c:v>
                </c:pt>
                <c:pt idx="3" formatCode="#,##0">
                  <c:v>757.98811111111127</c:v>
                </c:pt>
                <c:pt idx="6" formatCode="#,##0">
                  <c:v>507.69477777777786</c:v>
                </c:pt>
                <c:pt idx="9" formatCode="#,##0">
                  <c:v>676.36968750000005</c:v>
                </c:pt>
                <c:pt idx="12" formatCode="#,##0">
                  <c:v>1336.1737424242424</c:v>
                </c:pt>
                <c:pt idx="15" formatCode="#,##0">
                  <c:v>894.9591969696969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42-400D-9F36-62C14FA3742C}"/>
            </c:ext>
          </c:extLst>
        </c:ser>
        <c:ser>
          <c:idx val="3"/>
          <c:order val="3"/>
          <c:tx>
            <c:strRef>
              <c:f>Zusammenfassung!$G$97</c:f>
              <c:strCache>
                <c:ptCount val="1"/>
                <c:pt idx="0">
                  <c:v>Mehrkosten Strom + Brennstoff 2022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Zusammenfassung!$G$98:$G$114</c:f>
              <c:numCache>
                <c:formatCode>General</c:formatCode>
                <c:ptCount val="17"/>
                <c:pt idx="0" formatCode="#,##0">
                  <c:v>86</c:v>
                </c:pt>
                <c:pt idx="3" formatCode="#,##0">
                  <c:v>375.92527777777764</c:v>
                </c:pt>
                <c:pt idx="6" formatCode="#,##0">
                  <c:v>251.79194444444431</c:v>
                </c:pt>
                <c:pt idx="9" formatCode="#,##0">
                  <c:v>521.24786458333347</c:v>
                </c:pt>
                <c:pt idx="12" formatCode="#,##0">
                  <c:v>178.26809090909092</c:v>
                </c:pt>
                <c:pt idx="15" formatCode="#,##0">
                  <c:v>119.40263636363647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2-400D-9F36-62C14FA37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49885312"/>
        <c:axId val="149886848"/>
      </c:barChart>
      <c:barChart>
        <c:barDir val="col"/>
        <c:grouping val="stacked"/>
        <c:varyColors val="0"/>
        <c:ser>
          <c:idx val="4"/>
          <c:order val="4"/>
          <c:tx>
            <c:strRef>
              <c:f>Zusammenfassung!$H$97</c:f>
              <c:strCache>
                <c:ptCount val="1"/>
                <c:pt idx="0">
                  <c:v>CO2-Emissionen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Zusammenfassung!$B$98:$B$114</c:f>
              <c:strCache>
                <c:ptCount val="16"/>
                <c:pt idx="0">
                  <c:v>Zentrale Versorgung
Holzkessel + 
Erdgaskessel</c:v>
                </c:pt>
                <c:pt idx="3">
                  <c:v>dezentrale 
Versorgung
Pelletheizung</c:v>
                </c:pt>
                <c:pt idx="6">
                  <c:v>dezentrale 
Versorgung
Pelletheizung +
Solarthermie  </c:v>
                </c:pt>
                <c:pt idx="9">
                  <c:v>dezentrale
Versorgung
Erdgas-
Brennwerttherme+
Solarthermie</c:v>
                </c:pt>
                <c:pt idx="12">
                  <c:v>dezentrale 
Versorgung
Luftwärmepumpe</c:v>
                </c:pt>
                <c:pt idx="15">
                  <c:v>dezentrale 
Versorgung
Luftwärmepumpe +
Solarthermie</c:v>
                </c:pt>
              </c:strCache>
            </c:strRef>
          </c:cat>
          <c:val>
            <c:numRef>
              <c:f>Zusammenfassung!$H$98:$H$114</c:f>
              <c:numCache>
                <c:formatCode>#,##0</c:formatCode>
                <c:ptCount val="17"/>
                <c:pt idx="1">
                  <c:v>0.91556985000000002</c:v>
                </c:pt>
                <c:pt idx="4">
                  <c:v>0.38359722222222215</c:v>
                </c:pt>
                <c:pt idx="7">
                  <c:v>0.36637055555555553</c:v>
                </c:pt>
                <c:pt idx="10">
                  <c:v>2.4892592708333336</c:v>
                </c:pt>
                <c:pt idx="13">
                  <c:v>1.5315990909090911</c:v>
                </c:pt>
                <c:pt idx="16">
                  <c:v>1.1352936363636363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42-400D-9F36-62C14FA37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461676128"/>
        <c:axId val="461675800"/>
      </c:barChart>
      <c:catAx>
        <c:axId val="1498853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886848"/>
        <c:crosses val="autoZero"/>
        <c:auto val="1"/>
        <c:lblAlgn val="ctr"/>
        <c:lblOffset val="100"/>
        <c:noMultiLvlLbl val="0"/>
      </c:catAx>
      <c:valAx>
        <c:axId val="149886848"/>
        <c:scaling>
          <c:orientation val="minMax"/>
          <c:max val="3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Wärmekosten [€/a]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9885312"/>
        <c:crosses val="autoZero"/>
        <c:crossBetween val="between"/>
      </c:valAx>
      <c:valAx>
        <c:axId val="46167580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CO2-Emissionen [t/a]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61676128"/>
        <c:crosses val="max"/>
        <c:crossBetween val="between"/>
      </c:valAx>
      <c:catAx>
        <c:axId val="461676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6167580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.92587138645038969"/>
          <c:w val="0.99863277822693941"/>
          <c:h val="7.4128617730904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Deckungsanteile an der Wärme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6.1021482813749001E-2"/>
          <c:y val="0.12113518518518518"/>
          <c:w val="0.93897851718625103"/>
          <c:h val="0.56111620370370374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Z_Energiebilanz!$B$67</c:f>
              <c:strCache>
                <c:ptCount val="1"/>
                <c:pt idx="0">
                  <c:v>Solarthermie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46C-4F11-936D-3833EC79840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46C-4F11-936D-3833EC79840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46C-4F11-936D-3833EC79840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46C-4F11-936D-3833EC79840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46C-4F11-936D-3833EC798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(Z_Energiebilanz!$E$4:$G$4,Z_Energiebilanz!$I$4:$L$4,Z_Energiebilanz!$R$4:$T$4)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(Z_Energiebilanz!$E$67:$G$67,Z_Energiebilanz!$I$67:$L$67,Z_Energiebilanz!$R$67:$T$67)</c:f>
              <c:numCache>
                <c:formatCode>0%</c:formatCode>
                <c:ptCount val="10"/>
                <c:pt idx="0">
                  <c:v>0</c:v>
                </c:pt>
                <c:pt idx="1">
                  <c:v>0.25254307042510771</c:v>
                </c:pt>
                <c:pt idx="2">
                  <c:v>0.25159252292104911</c:v>
                </c:pt>
                <c:pt idx="3">
                  <c:v>0</c:v>
                </c:pt>
                <c:pt idx="4">
                  <c:v>0.24532286451650789</c:v>
                </c:pt>
                <c:pt idx="5">
                  <c:v>0.25242458069928081</c:v>
                </c:pt>
                <c:pt idx="6">
                  <c:v>0</c:v>
                </c:pt>
                <c:pt idx="7">
                  <c:v>0</c:v>
                </c:pt>
                <c:pt idx="8">
                  <c:v>0.24783062940185446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6C-4F11-936D-3833EC798400}"/>
            </c:ext>
          </c:extLst>
        </c:ser>
        <c:ser>
          <c:idx val="1"/>
          <c:order val="1"/>
          <c:tx>
            <c:strRef>
              <c:f>Z_Energiebilanz!$B$68</c:f>
              <c:strCache>
                <c:ptCount val="1"/>
                <c:pt idx="0">
                  <c:v>KWK-Wärme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46C-4F11-936D-3833EC79840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46C-4F11-936D-3833EC79840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6C-4F11-936D-3833EC79840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46C-4F11-936D-3833EC79840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6C-4F11-936D-3833EC79840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46C-4F11-936D-3833EC79840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46C-4F11-936D-3833EC79840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46C-4F11-936D-3833EC798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(Z_Energiebilanz!$E$4:$G$4,Z_Energiebilanz!$I$4:$L$4,Z_Energiebilanz!$R$4:$T$4)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(Z_Energiebilanz!$E$68:$G$68,Z_Energiebilanz!$I$68:$L$68,Z_Energiebilanz!$R$68:$T$68)</c:f>
              <c:numCache>
                <c:formatCode>0%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0.27284920198984919</c:v>
                </c:pt>
                <c:pt idx="7">
                  <c:v>0</c:v>
                </c:pt>
                <c:pt idx="8">
                  <c:v>0</c:v>
                </c:pt>
                <c:pt idx="9">
                  <c:v>0.13134157054871567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46C-4F11-936D-3833EC798400}"/>
            </c:ext>
          </c:extLst>
        </c:ser>
        <c:ser>
          <c:idx val="2"/>
          <c:order val="2"/>
          <c:tx>
            <c:strRef>
              <c:f>Z_Energiebilanz!$B$69</c:f>
              <c:strCache>
                <c:ptCount val="1"/>
                <c:pt idx="0">
                  <c:v>Biomassekessel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(Z_Energiebilanz!$E$4:$G$4,Z_Energiebilanz!$I$4:$L$4,Z_Energiebilanz!$R$4:$T$4)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(Z_Energiebilanz!$E$69:$G$69,Z_Energiebilanz!$I$69:$L$69,Z_Energiebilanz!$R$69:$T$69)</c:f>
              <c:numCache>
                <c:formatCode>0%</c:formatCode>
                <c:ptCount val="10"/>
                <c:pt idx="0">
                  <c:v>0.83797113904714593</c:v>
                </c:pt>
                <c:pt idx="1">
                  <c:v>0.6028263530636323</c:v>
                </c:pt>
                <c:pt idx="2">
                  <c:v>0.6036401559444704</c:v>
                </c:pt>
                <c:pt idx="3">
                  <c:v>0.86827138548797189</c:v>
                </c:pt>
                <c:pt idx="4">
                  <c:v>0.63618733576333475</c:v>
                </c:pt>
                <c:pt idx="5">
                  <c:v>0.62937997151125302</c:v>
                </c:pt>
                <c:pt idx="6">
                  <c:v>0.68878817258538005</c:v>
                </c:pt>
                <c:pt idx="7">
                  <c:v>0.85179025788567186</c:v>
                </c:pt>
                <c:pt idx="8">
                  <c:v>0.62801622259628986</c:v>
                </c:pt>
                <c:pt idx="9">
                  <c:v>0.78073547659251052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6C-4F11-936D-3833EC798400}"/>
            </c:ext>
          </c:extLst>
        </c:ser>
        <c:ser>
          <c:idx val="3"/>
          <c:order val="3"/>
          <c:tx>
            <c:strRef>
              <c:f>Z_Energiebilanz!$B$70</c:f>
              <c:strCache>
                <c:ptCount val="1"/>
                <c:pt idx="0">
                  <c:v>Erdgaskessel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(Z_Energiebilanz!$E$4:$G$4,Z_Energiebilanz!$I$4:$L$4,Z_Energiebilanz!$R$4:$T$4)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(Z_Energiebilanz!$E$70:$G$70,Z_Energiebilanz!$I$70:$L$70,Z_Energiebilanz!$R$70:$T$70)</c:f>
              <c:numCache>
                <c:formatCode>0%</c:formatCode>
                <c:ptCount val="10"/>
                <c:pt idx="0">
                  <c:v>0.16202853339697018</c:v>
                </c:pt>
                <c:pt idx="1">
                  <c:v>0.14463024895537874</c:v>
                </c:pt>
                <c:pt idx="2">
                  <c:v>0.14476699357859818</c:v>
                </c:pt>
                <c:pt idx="3">
                  <c:v>0.13172937858425396</c:v>
                </c:pt>
                <c:pt idx="4">
                  <c:v>0.1184905637923839</c:v>
                </c:pt>
                <c:pt idx="5">
                  <c:v>0.11819621186169244</c:v>
                </c:pt>
                <c:pt idx="6">
                  <c:v>3.8348571316044397E-2</c:v>
                </c:pt>
                <c:pt idx="7">
                  <c:v>0.14826113112514133</c:v>
                </c:pt>
                <c:pt idx="8">
                  <c:v>0.12411158041539695</c:v>
                </c:pt>
                <c:pt idx="9">
                  <c:v>8.7922952858773745E-2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6C-4F11-936D-3833EC79840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45460639"/>
        <c:axId val="145465887"/>
      </c:barChart>
      <c:catAx>
        <c:axId val="1454606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5465887"/>
        <c:crosses val="autoZero"/>
        <c:auto val="1"/>
        <c:lblAlgn val="ctr"/>
        <c:lblOffset val="100"/>
        <c:noMultiLvlLbl val="0"/>
      </c:catAx>
      <c:valAx>
        <c:axId val="145465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54606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311051159072704E-3"/>
          <c:y val="0.93437824074074072"/>
          <c:w val="0.99388199440447644"/>
          <c:h val="6.56217592592592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870960702660421E-2"/>
          <c:y val="1.7470465820649997E-2"/>
          <c:w val="0.90412903929733957"/>
          <c:h val="0.744220181193073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Z_Energiebilanz!$B$87</c:f>
              <c:strCache>
                <c:ptCount val="1"/>
                <c:pt idx="0">
                  <c:v>Spezifischer CO2-Faktor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(Z_Energiebilanz!$E$4:$G$4,Z_Energiebilanz!$I$4:$L$4,Z_Energiebilanz!$R$4:$T$4)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(Z_Energiebilanz!$E$87:$G$87,Z_Energiebilanz!$I$87:$L$87,Z_Energiebilanz!$R$87:$T$87)</c:f>
              <c:numCache>
                <c:formatCode>#,##0.0</c:formatCode>
                <c:ptCount val="10"/>
                <c:pt idx="0">
                  <c:v>77.774648666324097</c:v>
                </c:pt>
                <c:pt idx="1">
                  <c:v>73.42791495381006</c:v>
                </c:pt>
                <c:pt idx="2">
                  <c:v>73.462164824769673</c:v>
                </c:pt>
                <c:pt idx="3">
                  <c:v>73.174461285094551</c:v>
                </c:pt>
                <c:pt idx="4">
                  <c:v>69.729822213560908</c:v>
                </c:pt>
                <c:pt idx="5">
                  <c:v>69.653376925372115</c:v>
                </c:pt>
                <c:pt idx="6">
                  <c:v>42.553465860862339</c:v>
                </c:pt>
                <c:pt idx="7">
                  <c:v>86.767572125683756</c:v>
                </c:pt>
                <c:pt idx="8">
                  <c:v>79.710242910588278</c:v>
                </c:pt>
                <c:pt idx="9">
                  <c:v>65.754250742424261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3D-4D5B-AFB8-3D3595D678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95605544"/>
        <c:axId val="695606528"/>
      </c:barChart>
      <c:catAx>
        <c:axId val="695605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95606528"/>
        <c:crosses val="autoZero"/>
        <c:auto val="1"/>
        <c:lblAlgn val="ctr"/>
        <c:lblOffset val="100"/>
        <c:noMultiLvlLbl val="0"/>
      </c:catAx>
      <c:valAx>
        <c:axId val="6956065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de-CH" dirty="0"/>
                  <a:t>CO</a:t>
                </a:r>
                <a:r>
                  <a:rPr lang="de-CH" baseline="-25000" dirty="0"/>
                  <a:t>2</a:t>
                </a:r>
                <a:r>
                  <a:rPr lang="de-CH" dirty="0"/>
                  <a:t>-Emissionsfaktor [g/</a:t>
                </a:r>
                <a:r>
                  <a:rPr lang="de-CH" dirty="0" err="1"/>
                  <a:t>kWh</a:t>
                </a:r>
                <a:r>
                  <a:rPr lang="de-CH" baseline="-25000" dirty="0" err="1"/>
                  <a:t>th</a:t>
                </a:r>
                <a:r>
                  <a:rPr lang="de-CH" dirty="0"/>
                  <a:t>]</a:t>
                </a:r>
                <a:endParaRPr lang="de-DE" dirty="0"/>
              </a:p>
            </c:rich>
          </c:tx>
          <c:layout>
            <c:manualLayout>
              <c:xMode val="edge"/>
              <c:yMode val="edge"/>
              <c:x val="1.8359862275280102E-2"/>
              <c:y val="0.238110482091377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de-DE"/>
          </a:p>
        </c:txPr>
        <c:crossAx val="695605544"/>
        <c:crosses val="autoZero"/>
        <c:crossBetween val="between"/>
        <c:minorUnit val="0.5"/>
      </c:valAx>
      <c:spPr>
        <a:noFill/>
        <a:ln>
          <a:solidFill>
            <a:schemeClr val="bg1">
              <a:lumMod val="75000"/>
            </a:schemeClr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</a:defRPr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53922849713069"/>
          <c:y val="3.2245058381328538E-2"/>
          <c:w val="0.88935841449380026"/>
          <c:h val="0.706006054118381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Z_Investitionen!$B$4</c:f>
              <c:strCache>
                <c:ptCount val="1"/>
                <c:pt idx="0">
                  <c:v>Solarthermie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(Z_Investitionen!$E$14:$G$14,Z_Investitionen!$I$14:$L$14)</c:f>
              <c:numCache>
                <c:formatCode>#,##0</c:formatCode>
                <c:ptCount val="7"/>
                <c:pt idx="1">
                  <c:v>497957.625</c:v>
                </c:pt>
                <c:pt idx="2">
                  <c:v>577673.25</c:v>
                </c:pt>
                <c:pt idx="4">
                  <c:v>530178.41249999998</c:v>
                </c:pt>
                <c:pt idx="5">
                  <c:v>632692.50000000012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34-4E8E-A0BE-2234B8FEEF83}"/>
            </c:ext>
          </c:extLst>
        </c:ser>
        <c:ser>
          <c:idx val="3"/>
          <c:order val="1"/>
          <c:tx>
            <c:strRef>
              <c:f>Z_Investitionen!$B$15</c:f>
              <c:strCache>
                <c:ptCount val="1"/>
                <c:pt idx="0">
                  <c:v>Hackschnitzelkessel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(Z_Investitionen!$E$24:$G$24,Z_Investitionen!$I$24:$L$24)</c:f>
              <c:numCache>
                <c:formatCode>#,##0</c:formatCode>
                <c:ptCount val="7"/>
                <c:pt idx="0">
                  <c:v>228868.75</c:v>
                </c:pt>
                <c:pt idx="1">
                  <c:v>228868.75</c:v>
                </c:pt>
                <c:pt idx="2">
                  <c:v>228868.75</c:v>
                </c:pt>
                <c:pt idx="3">
                  <c:v>274010</c:v>
                </c:pt>
                <c:pt idx="4">
                  <c:v>274010</c:v>
                </c:pt>
                <c:pt idx="5">
                  <c:v>274010</c:v>
                </c:pt>
                <c:pt idx="6">
                  <c:v>274010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34-4E8E-A0BE-2234B8FEEF83}"/>
            </c:ext>
          </c:extLst>
        </c:ser>
        <c:ser>
          <c:idx val="4"/>
          <c:order val="2"/>
          <c:tx>
            <c:strRef>
              <c:f>Z_Investitionen!$B$25</c:f>
              <c:strCache>
                <c:ptCount val="1"/>
                <c:pt idx="0">
                  <c:v>Erdgaskessel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(Z_Investitionen!$E$33:$G$33,Z_Investitionen!$I$33:$L$33)</c:f>
              <c:numCache>
                <c:formatCode>#,##0</c:formatCode>
                <c:ptCount val="7"/>
                <c:pt idx="0">
                  <c:v>39325</c:v>
                </c:pt>
                <c:pt idx="1">
                  <c:v>39325</c:v>
                </c:pt>
                <c:pt idx="2">
                  <c:v>39325</c:v>
                </c:pt>
                <c:pt idx="3">
                  <c:v>39325</c:v>
                </c:pt>
                <c:pt idx="4">
                  <c:v>39325</c:v>
                </c:pt>
                <c:pt idx="5">
                  <c:v>39325</c:v>
                </c:pt>
                <c:pt idx="6">
                  <c:v>39325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34-4E8E-A0BE-2234B8FEEF83}"/>
            </c:ext>
          </c:extLst>
        </c:ser>
        <c:ser>
          <c:idx val="5"/>
          <c:order val="3"/>
          <c:tx>
            <c:strRef>
              <c:f>Z_Investitionen!$B$34</c:f>
              <c:strCache>
                <c:ptCount val="1"/>
                <c:pt idx="0">
                  <c:v>Elektro- &amp; Anlagentechnik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(Z_Investitionen!$E$43:$G$43,Z_Investitionen!$I$43:$L$43)</c:f>
              <c:numCache>
                <c:formatCode>#,##0</c:formatCode>
                <c:ptCount val="7"/>
                <c:pt idx="0">
                  <c:v>68750</c:v>
                </c:pt>
                <c:pt idx="1">
                  <c:v>88550</c:v>
                </c:pt>
                <c:pt idx="2">
                  <c:v>88550</c:v>
                </c:pt>
                <c:pt idx="3">
                  <c:v>68750</c:v>
                </c:pt>
                <c:pt idx="4">
                  <c:v>88550</c:v>
                </c:pt>
                <c:pt idx="5">
                  <c:v>88550</c:v>
                </c:pt>
                <c:pt idx="6">
                  <c:v>68750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34-4E8E-A0BE-2234B8FEEF83}"/>
            </c:ext>
          </c:extLst>
        </c:ser>
        <c:ser>
          <c:idx val="6"/>
          <c:order val="4"/>
          <c:tx>
            <c:strRef>
              <c:f>Z_Investitionen!$B$44</c:f>
              <c:strCache>
                <c:ptCount val="1"/>
                <c:pt idx="0">
                  <c:v>Bautechnik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(Z_Investitionen!$E$55:$G$55,Z_Investitionen!$I$55:$L$55)</c:f>
              <c:numCache>
                <c:formatCode>#,##0</c:formatCode>
                <c:ptCount val="7"/>
                <c:pt idx="0">
                  <c:v>151800</c:v>
                </c:pt>
                <c:pt idx="1">
                  <c:v>151800</c:v>
                </c:pt>
                <c:pt idx="2">
                  <c:v>151800</c:v>
                </c:pt>
                <c:pt idx="3">
                  <c:v>165000</c:v>
                </c:pt>
                <c:pt idx="4">
                  <c:v>165000</c:v>
                </c:pt>
                <c:pt idx="5">
                  <c:v>165000</c:v>
                </c:pt>
                <c:pt idx="6">
                  <c:v>165000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34-4E8E-A0BE-2234B8FEEF83}"/>
            </c:ext>
          </c:extLst>
        </c:ser>
        <c:ser>
          <c:idx val="7"/>
          <c:order val="5"/>
          <c:tx>
            <c:v>Förderung</c:v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(Z_Investitionen!$E$69:$G$69,Z_Investitionen!$I$69:$L$69)</c:f>
              <c:numCache>
                <c:formatCode>#,##0</c:formatCode>
                <c:ptCount val="7"/>
                <c:pt idx="0">
                  <c:v>-23815</c:v>
                </c:pt>
                <c:pt idx="1">
                  <c:v>-159621.625</c:v>
                </c:pt>
                <c:pt idx="2">
                  <c:v>-181362.25</c:v>
                </c:pt>
                <c:pt idx="3">
                  <c:v>-37960</c:v>
                </c:pt>
                <c:pt idx="4">
                  <c:v>-182554.11249999999</c:v>
                </c:pt>
                <c:pt idx="5">
                  <c:v>-210512.50000000003</c:v>
                </c:pt>
                <c:pt idx="6">
                  <c:v>-37960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734-4E8E-A0BE-2234B8FEEF83}"/>
            </c:ext>
          </c:extLst>
        </c:ser>
        <c:ser>
          <c:idx val="8"/>
          <c:order val="6"/>
          <c:tx>
            <c:strRef>
              <c:f>Z_Investitionen!$B$56</c:f>
              <c:strCache>
                <c:ptCount val="1"/>
                <c:pt idx="0">
                  <c:v>Wärmenetz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(Z_Investitionen!$E$63:$G$63,Z_Investitionen!$I$63:$L$63)</c:f>
              <c:numCache>
                <c:formatCode>#,##0</c:formatCode>
                <c:ptCount val="7"/>
                <c:pt idx="0">
                  <c:v>229900</c:v>
                </c:pt>
                <c:pt idx="1">
                  <c:v>229900</c:v>
                </c:pt>
                <c:pt idx="2">
                  <c:v>229900</c:v>
                </c:pt>
                <c:pt idx="3">
                  <c:v>441100</c:v>
                </c:pt>
                <c:pt idx="4">
                  <c:v>441100</c:v>
                </c:pt>
                <c:pt idx="5">
                  <c:v>441100</c:v>
                </c:pt>
                <c:pt idx="6">
                  <c:v>441100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734-4E8E-A0BE-2234B8FEE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7212232"/>
        <c:axId val="1827214528"/>
      </c:barChart>
      <c:lineChart>
        <c:grouping val="standard"/>
        <c:varyColors val="0"/>
        <c:ser>
          <c:idx val="9"/>
          <c:order val="7"/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numFmt formatCode="0.0\ &quot;Mio. 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(Z_Investitionen!$E$3:$G$3,Z_Investitionen!$I$3:$L$3)</c:f>
              <c:strCache>
                <c:ptCount val="7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</c:strCache>
            </c:strRef>
          </c:cat>
          <c:val>
            <c:numRef>
              <c:f>(Z_Investitionen!$E$80:$G$80,Z_Investitionen!$I$80:$L$80)</c:f>
              <c:numCache>
                <c:formatCode>#,##0.0</c:formatCode>
                <c:ptCount val="7"/>
                <c:pt idx="0">
                  <c:v>0.69499999999999995</c:v>
                </c:pt>
                <c:pt idx="1">
                  <c:v>1.077</c:v>
                </c:pt>
                <c:pt idx="2">
                  <c:v>1.135</c:v>
                </c:pt>
                <c:pt idx="3">
                  <c:v>0.95</c:v>
                </c:pt>
                <c:pt idx="4">
                  <c:v>1.3560000000000001</c:v>
                </c:pt>
                <c:pt idx="5">
                  <c:v>1.43</c:v>
                </c:pt>
                <c:pt idx="6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734-4E8E-A0BE-2234B8FEEF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169104"/>
        <c:axId val="2103167464"/>
      </c:lineChart>
      <c:catAx>
        <c:axId val="182721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27214528"/>
        <c:crosses val="autoZero"/>
        <c:auto val="1"/>
        <c:lblAlgn val="ctr"/>
        <c:lblOffset val="100"/>
        <c:noMultiLvlLbl val="0"/>
      </c:catAx>
      <c:valAx>
        <c:axId val="1827214528"/>
        <c:scaling>
          <c:orientation val="minMax"/>
          <c:max val="1800000"/>
          <c:min val="-4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Investitionskosten und Förderung [T€]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27212232"/>
        <c:crosses val="autoZero"/>
        <c:crossBetween val="between"/>
        <c:majorUnit val="200000"/>
        <c:dispUnits>
          <c:builtInUnit val="thousands"/>
        </c:dispUnits>
      </c:valAx>
      <c:valAx>
        <c:axId val="2103167464"/>
        <c:scaling>
          <c:orientation val="minMax"/>
          <c:max val="200"/>
          <c:min val="-5000"/>
        </c:scaling>
        <c:delete val="0"/>
        <c:axPos val="r"/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03169104"/>
        <c:crosses val="max"/>
        <c:crossBetween val="between"/>
      </c:valAx>
      <c:catAx>
        <c:axId val="2103169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3167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"/>
          <c:y val="0.91870159084081271"/>
          <c:w val="1"/>
          <c:h val="7.9640281741045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129184775690574E-2"/>
          <c:y val="3.2245058381328538E-2"/>
          <c:w val="0.89676845821524043"/>
          <c:h val="0.706006054118381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Z_Investitionen!$B$4</c:f>
              <c:strCache>
                <c:ptCount val="1"/>
                <c:pt idx="0">
                  <c:v>Solarthermie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Z_Investitionen!$Q$14:$S$14</c:f>
              <c:numCache>
                <c:formatCode>#,##0</c:formatCode>
                <c:ptCount val="3"/>
                <c:pt idx="1">
                  <c:v>7917241.1999999993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4E-42A1-9C4E-C2E24376FF90}"/>
            </c:ext>
          </c:extLst>
        </c:ser>
        <c:ser>
          <c:idx val="3"/>
          <c:order val="1"/>
          <c:tx>
            <c:strRef>
              <c:f>Z_Investitionen!$B$15</c:f>
              <c:strCache>
                <c:ptCount val="1"/>
                <c:pt idx="0">
                  <c:v>Hackschnitzelkessel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Z_Investitionen!$Q$24:$S$24</c:f>
              <c:numCache>
                <c:formatCode>#,##0</c:formatCode>
                <c:ptCount val="3"/>
                <c:pt idx="0">
                  <c:v>1439487.5</c:v>
                </c:pt>
                <c:pt idx="1">
                  <c:v>1439487.5</c:v>
                </c:pt>
                <c:pt idx="2">
                  <c:v>1439487.5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4E-42A1-9C4E-C2E24376FF90}"/>
            </c:ext>
          </c:extLst>
        </c:ser>
        <c:ser>
          <c:idx val="4"/>
          <c:order val="2"/>
          <c:tx>
            <c:strRef>
              <c:f>Z_Investitionen!$B$25</c:f>
              <c:strCache>
                <c:ptCount val="1"/>
                <c:pt idx="0">
                  <c:v>Erdgaskessel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Z_Investitionen!$Q$33:$S$33</c:f>
              <c:numCache>
                <c:formatCode>#,##0</c:formatCode>
                <c:ptCount val="3"/>
                <c:pt idx="0">
                  <c:v>467500</c:v>
                </c:pt>
                <c:pt idx="1">
                  <c:v>467500</c:v>
                </c:pt>
                <c:pt idx="2">
                  <c:v>467500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4E-42A1-9C4E-C2E24376FF90}"/>
            </c:ext>
          </c:extLst>
        </c:ser>
        <c:ser>
          <c:idx val="5"/>
          <c:order val="3"/>
          <c:tx>
            <c:strRef>
              <c:f>Z_Investitionen!$B$34</c:f>
              <c:strCache>
                <c:ptCount val="1"/>
                <c:pt idx="0">
                  <c:v>Elektro- &amp; Anlagentechnik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Z_Investitionen!$Q$43:$S$43</c:f>
              <c:numCache>
                <c:formatCode>#,##0</c:formatCode>
                <c:ptCount val="3"/>
                <c:pt idx="0">
                  <c:v>234300</c:v>
                </c:pt>
                <c:pt idx="1">
                  <c:v>267300</c:v>
                </c:pt>
                <c:pt idx="2">
                  <c:v>234300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C4E-42A1-9C4E-C2E24376FF90}"/>
            </c:ext>
          </c:extLst>
        </c:ser>
        <c:ser>
          <c:idx val="6"/>
          <c:order val="4"/>
          <c:tx>
            <c:strRef>
              <c:f>Z_Investitionen!$B$44</c:f>
              <c:strCache>
                <c:ptCount val="1"/>
                <c:pt idx="0">
                  <c:v>Bautechnik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Z_Investitionen!$Q$55:$S$55</c:f>
              <c:numCache>
                <c:formatCode>#,##0</c:formatCode>
                <c:ptCount val="3"/>
                <c:pt idx="0">
                  <c:v>1919500</c:v>
                </c:pt>
                <c:pt idx="1">
                  <c:v>1919500</c:v>
                </c:pt>
                <c:pt idx="2">
                  <c:v>1919500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4E-42A1-9C4E-C2E24376FF90}"/>
            </c:ext>
          </c:extLst>
        </c:ser>
        <c:ser>
          <c:idx val="7"/>
          <c:order val="5"/>
          <c:tx>
            <c:v>Förderung</c:v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Z_Investitionen!$Q$69:$S$69</c:f>
              <c:numCache>
                <c:formatCode>#,##0</c:formatCode>
                <c:ptCount val="3"/>
                <c:pt idx="0">
                  <c:v>-1367470</c:v>
                </c:pt>
                <c:pt idx="1">
                  <c:v>-3526717.5999999996</c:v>
                </c:pt>
                <c:pt idx="2">
                  <c:v>-1367470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C4E-42A1-9C4E-C2E24376FF90}"/>
            </c:ext>
          </c:extLst>
        </c:ser>
        <c:ser>
          <c:idx val="8"/>
          <c:order val="6"/>
          <c:tx>
            <c:strRef>
              <c:f>Z_Investitionen!$B$56</c:f>
              <c:strCache>
                <c:ptCount val="1"/>
                <c:pt idx="0">
                  <c:v>Wärmenetz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Z_Investitionen!$Q$63:$S$63</c:f>
              <c:numCache>
                <c:formatCode>#,##0</c:formatCode>
                <c:ptCount val="3"/>
                <c:pt idx="0">
                  <c:v>13587200</c:v>
                </c:pt>
                <c:pt idx="1">
                  <c:v>13587200</c:v>
                </c:pt>
                <c:pt idx="2">
                  <c:v>13587200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C4E-42A1-9C4E-C2E24376F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27212232"/>
        <c:axId val="1827214528"/>
      </c:barChart>
      <c:lineChart>
        <c:grouping val="standard"/>
        <c:varyColors val="0"/>
        <c:ser>
          <c:idx val="9"/>
          <c:order val="7"/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numFmt formatCode="0.0\ &quot;Mio. 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Z_Investitionen!$Q$3:$S$3</c:f>
              <c:strCache>
                <c:ptCount val="3"/>
                <c:pt idx="0">
                  <c:v>Variante 4.1
Biomasse + 
Erdgaskessel</c:v>
                </c:pt>
                <c:pt idx="1">
                  <c:v>Variante 4.2
(Freifläche-) 
Solarthermie + 
Biomasse + 
Erdgaskessel</c:v>
                </c:pt>
                <c:pt idx="2">
                  <c:v>Variante 4.3
Biogas-Wärme + 
Biomasse + 
Erdgaskessel</c:v>
                </c:pt>
              </c:strCache>
            </c:strRef>
          </c:cat>
          <c:val>
            <c:numRef>
              <c:f>Z_Investitionen!$Q$80:$S$80</c:f>
              <c:numCache>
                <c:formatCode>#,##0.0</c:formatCode>
                <c:ptCount val="3"/>
                <c:pt idx="0">
                  <c:v>16.280999999999999</c:v>
                </c:pt>
                <c:pt idx="1">
                  <c:v>22.071999999999999</c:v>
                </c:pt>
                <c:pt idx="2">
                  <c:v>16.280999999999999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C4E-42A1-9C4E-C2E24376F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169104"/>
        <c:axId val="2103167464"/>
      </c:lineChart>
      <c:catAx>
        <c:axId val="182721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27214528"/>
        <c:crosses val="autoZero"/>
        <c:auto val="1"/>
        <c:lblAlgn val="ctr"/>
        <c:lblOffset val="100"/>
        <c:noMultiLvlLbl val="0"/>
      </c:catAx>
      <c:valAx>
        <c:axId val="1827214528"/>
        <c:scaling>
          <c:orientation val="minMax"/>
          <c:min val="-6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Investitionskosten und Förderung [T€]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27212232"/>
        <c:crosses val="autoZero"/>
        <c:crossBetween val="between"/>
        <c:majorUnit val="4000000"/>
        <c:dispUnits>
          <c:builtInUnit val="thousands"/>
        </c:dispUnits>
      </c:valAx>
      <c:valAx>
        <c:axId val="2103167464"/>
        <c:scaling>
          <c:orientation val="minMax"/>
          <c:max val="500"/>
          <c:min val="-5000"/>
        </c:scaling>
        <c:delete val="0"/>
        <c:axPos val="r"/>
        <c:numFmt formatCode="#,##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103169104"/>
        <c:crosses val="max"/>
        <c:crossBetween val="between"/>
      </c:valAx>
      <c:catAx>
        <c:axId val="2103169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031674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"/>
          <c:y val="0.91870159084081271"/>
          <c:w val="1"/>
          <c:h val="7.9640281741045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37771895141286E-2"/>
          <c:y val="1.7470465820649997E-2"/>
          <c:w val="0.91084556693692731"/>
          <c:h val="0.719672343711731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Z_Wirtschaftlichkeit!$Y$40</c:f>
              <c:strCache>
                <c:ptCount val="1"/>
                <c:pt idx="0">
                  <c:v>Kapitalkosten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(Z_Wirtschaftlichkeit!$Z$39:$AF$39,Z_Wirtschaftlichkeit!$AJ$39:$AL$39)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(Z_Wirtschaftlichkeit!$Z$40:$AF$40,Z_Wirtschaftlichkeit!$AJ$40:$AL$40)</c:f>
              <c:numCache>
                <c:formatCode>0.00\ "ct/kWh"</c:formatCode>
                <c:ptCount val="10"/>
                <c:pt idx="0">
                  <c:v>3.1205483460698171</c:v>
                </c:pt>
                <c:pt idx="1">
                  <c:v>10.020385182861338</c:v>
                </c:pt>
                <c:pt idx="2">
                  <c:v>10.559513761171241</c:v>
                </c:pt>
                <c:pt idx="3">
                  <c:v>7.4535392839651164</c:v>
                </c:pt>
                <c:pt idx="4">
                  <c:v>10.97470909209313</c:v>
                </c:pt>
                <c:pt idx="5">
                  <c:v>11.613357368987018</c:v>
                </c:pt>
                <c:pt idx="6">
                  <c:v>7.4535392839651164</c:v>
                </c:pt>
                <c:pt idx="7">
                  <c:v>7.3041101731879028</c:v>
                </c:pt>
                <c:pt idx="8">
                  <c:v>11.065995298794306</c:v>
                </c:pt>
                <c:pt idx="9">
                  <c:v>7.3041101731879028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02-420F-9B53-C1B150633706}"/>
            </c:ext>
          </c:extLst>
        </c:ser>
        <c:ser>
          <c:idx val="1"/>
          <c:order val="1"/>
          <c:tx>
            <c:strRef>
              <c:f>Z_Wirtschaftlichkeit!$Y$41</c:f>
              <c:strCache>
                <c:ptCount val="1"/>
                <c:pt idx="0">
                  <c:v>Betrieb und Wartung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(Z_Wirtschaftlichkeit!$Z$39:$AF$39,Z_Wirtschaftlichkeit!$AJ$39:$AL$39)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(Z_Wirtschaftlichkeit!$Z$41:$AF$41,Z_Wirtschaftlichkeit!$AJ$41:$AL$41)</c:f>
              <c:numCache>
                <c:formatCode>0.00\ "ct/kWh"</c:formatCode>
                <c:ptCount val="10"/>
                <c:pt idx="0">
                  <c:v>5.4964353023888091</c:v>
                </c:pt>
                <c:pt idx="1">
                  <c:v>7.1776744452264962</c:v>
                </c:pt>
                <c:pt idx="2">
                  <c:v>7.3512263918461986</c:v>
                </c:pt>
                <c:pt idx="3">
                  <c:v>5.5949262648332105</c:v>
                </c:pt>
                <c:pt idx="4">
                  <c:v>7.2082136185372478</c:v>
                </c:pt>
                <c:pt idx="5">
                  <c:v>7.4138021481004888</c:v>
                </c:pt>
                <c:pt idx="6">
                  <c:v>7.0861908735458927</c:v>
                </c:pt>
                <c:pt idx="7">
                  <c:v>2.4012375597665949</c:v>
                </c:pt>
                <c:pt idx="8">
                  <c:v>3.6476848226368404</c:v>
                </c:pt>
                <c:pt idx="9">
                  <c:v>2.4012375597665949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02-420F-9B53-C1B150633706}"/>
            </c:ext>
          </c:extLst>
        </c:ser>
        <c:ser>
          <c:idx val="2"/>
          <c:order val="3"/>
          <c:tx>
            <c:strRef>
              <c:f>Z_Wirtschaftlichkeit!$Y$42</c:f>
              <c:strCache>
                <c:ptCount val="1"/>
                <c:pt idx="0">
                  <c:v>Energiekosten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(Z_Wirtschaftlichkeit!$Z$39:$AF$39,Z_Wirtschaftlichkeit!$AJ$39:$AL$39)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(Z_Wirtschaftlichkeit!$Z$42:$AF$42,Z_Wirtschaftlichkeit!$AJ$42:$AL$42)</c:f>
              <c:numCache>
                <c:formatCode>0.00\ "ct/kWh"</c:formatCode>
                <c:ptCount val="10"/>
                <c:pt idx="0">
                  <c:v>5.0009239341762477</c:v>
                </c:pt>
                <c:pt idx="1">
                  <c:v>4.0733196300309569</c:v>
                </c:pt>
                <c:pt idx="2">
                  <c:v>4.0771723655896217</c:v>
                </c:pt>
                <c:pt idx="3">
                  <c:v>5.0549659025897151</c:v>
                </c:pt>
                <c:pt idx="4">
                  <c:v>4.134641064103203</c:v>
                </c:pt>
                <c:pt idx="5">
                  <c:v>4.1084691262945867</c:v>
                </c:pt>
                <c:pt idx="6">
                  <c:v>10.83488489717862</c:v>
                </c:pt>
                <c:pt idx="7">
                  <c:v>5.7572325514211311</c:v>
                </c:pt>
                <c:pt idx="8">
                  <c:v>4.6521809019553402</c:v>
                </c:pt>
                <c:pt idx="9">
                  <c:v>6.1616815253496515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02-420F-9B53-C1B150633706}"/>
            </c:ext>
          </c:extLst>
        </c:ser>
        <c:ser>
          <c:idx val="3"/>
          <c:order val="4"/>
          <c:tx>
            <c:strRef>
              <c:f>Z_Wirtschaftlichkeit!$Y$43</c:f>
              <c:strCache>
                <c:ptCount val="1"/>
                <c:pt idx="0">
                  <c:v>Mehrkosten Strom + Brennstoff 2022</c:v>
                </c:pt>
              </c:strCache>
            </c:strRef>
          </c:tx>
          <c:spPr>
            <a:solidFill>
              <a:schemeClr val="accent4"/>
            </a:solidFill>
            <a:ln w="25400">
              <a:noFill/>
            </a:ln>
            <a:effectLst/>
          </c:spPr>
          <c:invertIfNegative val="0"/>
          <c:cat>
            <c:strRef>
              <c:f>(Z_Wirtschaftlichkeit!$Z$39:$AF$39,Z_Wirtschaftlichkeit!$AJ$39:$AL$39)</c:f>
              <c:strCache>
                <c:ptCount val="10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2.4
Biogas-Wärme + 
Biomasse + 
Erdgaskessel</c:v>
                </c:pt>
                <c:pt idx="7">
                  <c:v>Variante 4.1
Biomasse + 
Erdgaskessel</c:v>
                </c:pt>
                <c:pt idx="8">
                  <c:v>Variante 4.2
(Freifläche-) 
Solarthermie + 
Biomasse + 
Erdgaskessel</c:v>
                </c:pt>
                <c:pt idx="9">
                  <c:v>Variante 4.3
Biogas-Wärme + 
Biomasse + 
Erdgaskessel</c:v>
                </c:pt>
              </c:strCache>
            </c:strRef>
          </c:cat>
          <c:val>
            <c:numRef>
              <c:f>(Z_Wirtschaftlichkeit!$Z$43:$AF$43,Z_Wirtschaftlichkeit!$AJ$43:$AL$43)</c:f>
              <c:numCache>
                <c:formatCode>0.00\ "ct/kWh"</c:formatCode>
                <c:ptCount val="10"/>
                <c:pt idx="0">
                  <c:v>0.89936426409797932</c:v>
                </c:pt>
                <c:pt idx="1">
                  <c:v>0.82333563114564257</c:v>
                </c:pt>
                <c:pt idx="2">
                  <c:v>0.82399222838257913</c:v>
                </c:pt>
                <c:pt idx="3">
                  <c:v>0.77364068774381423</c:v>
                </c:pt>
                <c:pt idx="4">
                  <c:v>0.71647392432484303</c:v>
                </c:pt>
                <c:pt idx="5">
                  <c:v>0.71530092352226937</c:v>
                </c:pt>
                <c:pt idx="6">
                  <c:v>0.26741385432086062</c:v>
                </c:pt>
                <c:pt idx="7">
                  <c:v>0.96643979291564097</c:v>
                </c:pt>
                <c:pt idx="8">
                  <c:v>0.83638971816912999</c:v>
                </c:pt>
                <c:pt idx="9">
                  <c:v>0.60024478776534895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02-420F-9B53-C1B150633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2648247"/>
        <c:axId val="132639063"/>
      </c:barChart>
      <c:lineChart>
        <c:grouping val="standard"/>
        <c:varyColors val="0"/>
        <c:ser>
          <c:idx val="4"/>
          <c:order val="2"/>
          <c:tx>
            <c:strRef>
              <c:f>Z_Wirtschaftlichkeit!$Y$44</c:f>
              <c:strCache>
                <c:ptCount val="1"/>
                <c:pt idx="0">
                  <c:v>spez. Wärmekosten (Kostenstand Ø Jahr 2021)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strRef>
              <c:f>(Z_Wirtschaftlichkeit!$Z$39:$AE$39,Z_Wirtschaftlichkeit!$AJ$39:$AL$39)</c:f>
              <c:strCache>
                <c:ptCount val="9"/>
                <c:pt idx="0">
                  <c:v>Variante 1.1
Biomasse + 
Erdgaskessel</c:v>
                </c:pt>
                <c:pt idx="1">
                  <c:v>Variante 1.2
(Dach-) 
Solarthermie + 
Biomasse + 
Erdgaskessel</c:v>
                </c:pt>
                <c:pt idx="2">
                  <c:v>Variante 1.3
(Freifläche-) 
Solarthermie + 
Biomasse + 
Erdgaskessel</c:v>
                </c:pt>
                <c:pt idx="3">
                  <c:v>Variante 2.1
Biomasse + 
Erdgaskessel</c:v>
                </c:pt>
                <c:pt idx="4">
                  <c:v>Variante 2.2
(Dach-) 
Solarthermie + 
Biomasse + 
Erdgaskessel</c:v>
                </c:pt>
                <c:pt idx="5">
                  <c:v>Variante 2.3
(Freifläche-) 
Solarthermie + 
Biomasse + 
Erdgaskessel</c:v>
                </c:pt>
                <c:pt idx="6">
                  <c:v>Variante 4.1
Biomasse + 
Erdgaskessel</c:v>
                </c:pt>
                <c:pt idx="7">
                  <c:v>Variante 4.2
(Freifläche-) 
Solarthermie + 
Biomasse + 
Erdgaskessel</c:v>
                </c:pt>
                <c:pt idx="8">
                  <c:v>Variante 4.3
Biogas-Wärme + 
Biomasse + 
Erdgaskessel</c:v>
                </c:pt>
              </c:strCache>
            </c:strRef>
          </c:cat>
          <c:val>
            <c:numRef>
              <c:f>(Z_Wirtschaftlichkeit!$Z$44:$AF$44,Z_Wirtschaftlichkeit!$AJ$44:$AL$44)</c:f>
              <c:numCache>
                <c:formatCode>0.00\ "ct/kWh"</c:formatCode>
                <c:ptCount val="10"/>
                <c:pt idx="0">
                  <c:v>13.617907582634874</c:v>
                </c:pt>
                <c:pt idx="1">
                  <c:v>21.271379258118792</c:v>
                </c:pt>
                <c:pt idx="2">
                  <c:v>21.987912518607061</c:v>
                </c:pt>
                <c:pt idx="3">
                  <c:v>18.10343145138804</c:v>
                </c:pt>
                <c:pt idx="4">
                  <c:v>22.317563774733582</c:v>
                </c:pt>
                <c:pt idx="5">
                  <c:v>23.135628643382091</c:v>
                </c:pt>
                <c:pt idx="6">
                  <c:v>25.374615054689627</c:v>
                </c:pt>
                <c:pt idx="7">
                  <c:v>15.462580284375628</c:v>
                </c:pt>
                <c:pt idx="8">
                  <c:v>19.365861023386486</c:v>
                </c:pt>
                <c:pt idx="9">
                  <c:v>15.867029258304148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002-420F-9B53-C1B150633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648247"/>
        <c:axId val="132639063"/>
      </c:lineChart>
      <c:catAx>
        <c:axId val="132648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2639063"/>
        <c:crosses val="autoZero"/>
        <c:auto val="1"/>
        <c:lblAlgn val="ctr"/>
        <c:lblOffset val="100"/>
        <c:noMultiLvlLbl val="0"/>
      </c:catAx>
      <c:valAx>
        <c:axId val="132639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spez. Wärmekosten [€/MWh]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2648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78_23F3127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5927FB-048A-43D9-926F-CE35B97DCC53}" authorId="{B9B39ECC-A9FF-1D7F-A16D-0DB1F6F30CB9}" created="2022-05-04T07:43:34.873">
    <pc:sldMkLst xmlns:pc="http://schemas.microsoft.com/office/powerpoint/2013/main/command">
      <pc:docMk/>
      <pc:sldMk cId="603132536" sldId="376"/>
    </pc:sldMkLst>
    <p188:txBody>
      <a:bodyPr/>
      <a:lstStyle/>
      <a:p>
        <a:r>
          <a:rPr lang="de-DE"/>
          <a:t>Was meinst Du mit "Verabschiedung durch den Bürgermeister"? Schlusswort oder so etwas? Würde ich nicht extra aufführen oder
Schlusswort Bürgermister
Würde ich anders formulieren…
anschl.
- weiteres Vorgehen im Sanierungsmanagement
- Schlusswort Bürgermister
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458A0F-696F-46A5-934A-3BAC63A02F4F}" type="doc">
      <dgm:prSet loTypeId="urn:microsoft.com/office/officeart/2005/8/layout/cycle6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B04D696-56AF-4023-A589-25F0F091325A}">
      <dgm:prSet phldrT="[Text]"/>
      <dgm:spPr/>
      <dgm:t>
        <a:bodyPr/>
        <a:lstStyle/>
        <a:p>
          <a:r>
            <a:rPr lang="de-DE" b="1" dirty="0"/>
            <a:t>regional</a:t>
          </a:r>
        </a:p>
      </dgm:t>
    </dgm:pt>
    <dgm:pt modelId="{6BDDDDF6-0E51-420F-BEF6-1991DB55F90B}" type="parTrans" cxnId="{1D459587-CDBF-4755-9288-32D6DEE43B93}">
      <dgm:prSet/>
      <dgm:spPr/>
      <dgm:t>
        <a:bodyPr/>
        <a:lstStyle/>
        <a:p>
          <a:endParaRPr lang="de-DE"/>
        </a:p>
      </dgm:t>
    </dgm:pt>
    <dgm:pt modelId="{AE5F8A44-1B2F-4D13-99B6-6BD4751ED62A}" type="sibTrans" cxnId="{1D459587-CDBF-4755-9288-32D6DEE43B93}">
      <dgm:prSet/>
      <dgm:spPr/>
      <dgm:t>
        <a:bodyPr/>
        <a:lstStyle/>
        <a:p>
          <a:endParaRPr lang="de-DE"/>
        </a:p>
      </dgm:t>
    </dgm:pt>
    <dgm:pt modelId="{B903D0AB-399C-4173-8ACD-14F92AD7DBE7}">
      <dgm:prSet phldrT="[Text]"/>
      <dgm:spPr/>
      <dgm:t>
        <a:bodyPr/>
        <a:lstStyle/>
        <a:p>
          <a:r>
            <a:rPr lang="de-DE" b="1" dirty="0"/>
            <a:t>preisstabil</a:t>
          </a:r>
        </a:p>
      </dgm:t>
    </dgm:pt>
    <dgm:pt modelId="{C86F08E9-E7D2-475B-BC66-3AE6E30F47BE}" type="parTrans" cxnId="{46C0E20F-2A73-4554-83D2-61E2F8159231}">
      <dgm:prSet/>
      <dgm:spPr/>
      <dgm:t>
        <a:bodyPr/>
        <a:lstStyle/>
        <a:p>
          <a:endParaRPr lang="de-DE"/>
        </a:p>
      </dgm:t>
    </dgm:pt>
    <dgm:pt modelId="{6C765DC6-3C11-4829-AF0B-B75502CF2B5B}" type="sibTrans" cxnId="{46C0E20F-2A73-4554-83D2-61E2F8159231}">
      <dgm:prSet/>
      <dgm:spPr/>
      <dgm:t>
        <a:bodyPr/>
        <a:lstStyle/>
        <a:p>
          <a:endParaRPr lang="de-DE"/>
        </a:p>
      </dgm:t>
    </dgm:pt>
    <dgm:pt modelId="{29C9C96D-705E-48A3-9BDA-B86EA391D931}">
      <dgm:prSet phldrT="[Text]"/>
      <dgm:spPr/>
      <dgm:t>
        <a:bodyPr/>
        <a:lstStyle/>
        <a:p>
          <a:r>
            <a:rPr lang="de-DE" b="1" dirty="0"/>
            <a:t>zukunftsfähig</a:t>
          </a:r>
        </a:p>
      </dgm:t>
    </dgm:pt>
    <dgm:pt modelId="{E47E7DB6-6854-4BD1-A8FE-1339E3C9FB2E}" type="parTrans" cxnId="{38BC1034-92A0-4468-8468-34906C766974}">
      <dgm:prSet/>
      <dgm:spPr/>
      <dgm:t>
        <a:bodyPr/>
        <a:lstStyle/>
        <a:p>
          <a:endParaRPr lang="de-DE"/>
        </a:p>
      </dgm:t>
    </dgm:pt>
    <dgm:pt modelId="{871AE2F9-9B9D-4BA4-89B4-B5C523761FA6}" type="sibTrans" cxnId="{38BC1034-92A0-4468-8468-34906C766974}">
      <dgm:prSet/>
      <dgm:spPr/>
      <dgm:t>
        <a:bodyPr/>
        <a:lstStyle/>
        <a:p>
          <a:endParaRPr lang="de-DE"/>
        </a:p>
      </dgm:t>
    </dgm:pt>
    <dgm:pt modelId="{1740A0DD-5C6C-4172-A5D4-F14E9AD93CDD}">
      <dgm:prSet phldrT="[Text]"/>
      <dgm:spPr/>
      <dgm:t>
        <a:bodyPr/>
        <a:lstStyle/>
        <a:p>
          <a:r>
            <a:rPr lang="de-DE" b="1" dirty="0"/>
            <a:t>flexibel</a:t>
          </a:r>
        </a:p>
      </dgm:t>
    </dgm:pt>
    <dgm:pt modelId="{F11A20DA-8368-46EA-B0A7-7D44359CFC39}" type="parTrans" cxnId="{BDFBAB0A-4F76-43E0-94A2-CB8AF2DEE8CA}">
      <dgm:prSet/>
      <dgm:spPr/>
      <dgm:t>
        <a:bodyPr/>
        <a:lstStyle/>
        <a:p>
          <a:endParaRPr lang="de-DE"/>
        </a:p>
      </dgm:t>
    </dgm:pt>
    <dgm:pt modelId="{B00BA781-E29D-4DB1-A3CB-FF5DC1386F33}" type="sibTrans" cxnId="{BDFBAB0A-4F76-43E0-94A2-CB8AF2DEE8CA}">
      <dgm:prSet/>
      <dgm:spPr/>
      <dgm:t>
        <a:bodyPr/>
        <a:lstStyle/>
        <a:p>
          <a:endParaRPr lang="de-DE"/>
        </a:p>
      </dgm:t>
    </dgm:pt>
    <dgm:pt modelId="{90E90B28-2B8C-4647-A3D2-3FA8FD179854}">
      <dgm:prSet phldrT="[Text]"/>
      <dgm:spPr/>
      <dgm:t>
        <a:bodyPr/>
        <a:lstStyle/>
        <a:p>
          <a:r>
            <a:rPr lang="de-DE" b="1" dirty="0"/>
            <a:t>klimafreundlich</a:t>
          </a:r>
        </a:p>
      </dgm:t>
    </dgm:pt>
    <dgm:pt modelId="{9E68995F-E18B-4EB3-AE4F-979802D0FFA6}" type="parTrans" cxnId="{688EC486-F46C-4FDA-AE77-D8513B639F26}">
      <dgm:prSet/>
      <dgm:spPr/>
      <dgm:t>
        <a:bodyPr/>
        <a:lstStyle/>
        <a:p>
          <a:endParaRPr lang="de-DE"/>
        </a:p>
      </dgm:t>
    </dgm:pt>
    <dgm:pt modelId="{C2CDB7B5-9CAB-4637-9BCA-0E170221FAB1}" type="sibTrans" cxnId="{688EC486-F46C-4FDA-AE77-D8513B639F26}">
      <dgm:prSet/>
      <dgm:spPr/>
      <dgm:t>
        <a:bodyPr/>
        <a:lstStyle/>
        <a:p>
          <a:endParaRPr lang="de-DE"/>
        </a:p>
      </dgm:t>
    </dgm:pt>
    <dgm:pt modelId="{3D560F47-A85D-46FA-954E-58CC708F2772}">
      <dgm:prSet/>
      <dgm:spPr/>
      <dgm:t>
        <a:bodyPr/>
        <a:lstStyle/>
        <a:p>
          <a:r>
            <a:rPr lang="de-DE" b="1" dirty="0"/>
            <a:t>zuverlässig</a:t>
          </a:r>
        </a:p>
      </dgm:t>
    </dgm:pt>
    <dgm:pt modelId="{3763719A-E852-42E1-8AC2-C7AEC2F8036C}" type="parTrans" cxnId="{9287A5AA-9CA7-4C08-9BA8-7E24E336D7A4}">
      <dgm:prSet/>
      <dgm:spPr/>
      <dgm:t>
        <a:bodyPr/>
        <a:lstStyle/>
        <a:p>
          <a:endParaRPr lang="de-DE"/>
        </a:p>
      </dgm:t>
    </dgm:pt>
    <dgm:pt modelId="{0C417E8A-0E5C-48E9-A20D-87E95B902BFB}" type="sibTrans" cxnId="{9287A5AA-9CA7-4C08-9BA8-7E24E336D7A4}">
      <dgm:prSet/>
      <dgm:spPr/>
      <dgm:t>
        <a:bodyPr/>
        <a:lstStyle/>
        <a:p>
          <a:endParaRPr lang="de-DE"/>
        </a:p>
      </dgm:t>
    </dgm:pt>
    <dgm:pt modelId="{AF38E217-EE53-48C5-9142-D8B5B6AD0175}">
      <dgm:prSet/>
      <dgm:spPr/>
      <dgm:t>
        <a:bodyPr/>
        <a:lstStyle/>
        <a:p>
          <a:r>
            <a:rPr lang="de-DE" b="1" dirty="0"/>
            <a:t>bequem</a:t>
          </a:r>
        </a:p>
      </dgm:t>
    </dgm:pt>
    <dgm:pt modelId="{977606D0-B705-4038-BF91-CF7CB21253AC}" type="parTrans" cxnId="{EBFBECFF-D405-4510-8829-EEA08D0E4A42}">
      <dgm:prSet/>
      <dgm:spPr/>
      <dgm:t>
        <a:bodyPr/>
        <a:lstStyle/>
        <a:p>
          <a:endParaRPr lang="de-DE"/>
        </a:p>
      </dgm:t>
    </dgm:pt>
    <dgm:pt modelId="{431C766E-EC6D-4FBA-AC30-C3720491B4FF}" type="sibTrans" cxnId="{EBFBECFF-D405-4510-8829-EEA08D0E4A42}">
      <dgm:prSet/>
      <dgm:spPr/>
      <dgm:t>
        <a:bodyPr/>
        <a:lstStyle/>
        <a:p>
          <a:endParaRPr lang="de-DE"/>
        </a:p>
      </dgm:t>
    </dgm:pt>
    <dgm:pt modelId="{25F1936E-B4FD-4D65-8372-27C93DFB607D}" type="pres">
      <dgm:prSet presAssocID="{FE458A0F-696F-46A5-934A-3BAC63A02F4F}" presName="cycle" presStyleCnt="0">
        <dgm:presLayoutVars>
          <dgm:dir/>
          <dgm:resizeHandles val="exact"/>
        </dgm:presLayoutVars>
      </dgm:prSet>
      <dgm:spPr/>
    </dgm:pt>
    <dgm:pt modelId="{F213EC62-1B27-4228-9CD0-366FEA68986B}" type="pres">
      <dgm:prSet presAssocID="{EB04D696-56AF-4023-A589-25F0F091325A}" presName="node" presStyleLbl="node1" presStyleIdx="0" presStyleCnt="7" custScaleX="143032" custScaleY="145253" custRadScaleRad="98486" custRadScaleInc="4038">
        <dgm:presLayoutVars>
          <dgm:bulletEnabled val="1"/>
        </dgm:presLayoutVars>
      </dgm:prSet>
      <dgm:spPr/>
    </dgm:pt>
    <dgm:pt modelId="{A3368B4D-CD16-4220-B9B7-6686B5874D9F}" type="pres">
      <dgm:prSet presAssocID="{EB04D696-56AF-4023-A589-25F0F091325A}" presName="spNode" presStyleCnt="0"/>
      <dgm:spPr/>
    </dgm:pt>
    <dgm:pt modelId="{FD9D567B-B41B-4418-BF1B-45179AF236A7}" type="pres">
      <dgm:prSet presAssocID="{AE5F8A44-1B2F-4D13-99B6-6BD4751ED62A}" presName="sibTrans" presStyleLbl="sibTrans1D1" presStyleIdx="0" presStyleCnt="7"/>
      <dgm:spPr/>
    </dgm:pt>
    <dgm:pt modelId="{32C82564-2A11-4542-9EAB-ABC50ABD37B4}" type="pres">
      <dgm:prSet presAssocID="{B903D0AB-399C-4173-8ACD-14F92AD7DBE7}" presName="node" presStyleLbl="node1" presStyleIdx="1" presStyleCnt="7" custScaleX="143032" custScaleY="145253" custRadScaleRad="99634" custRadScaleInc="36202">
        <dgm:presLayoutVars>
          <dgm:bulletEnabled val="1"/>
        </dgm:presLayoutVars>
      </dgm:prSet>
      <dgm:spPr/>
    </dgm:pt>
    <dgm:pt modelId="{CD4DFA1E-FE18-456B-99A4-205AEF184C74}" type="pres">
      <dgm:prSet presAssocID="{B903D0AB-399C-4173-8ACD-14F92AD7DBE7}" presName="spNode" presStyleCnt="0"/>
      <dgm:spPr/>
    </dgm:pt>
    <dgm:pt modelId="{4A40616A-6648-47A0-A323-AE8E841884C9}" type="pres">
      <dgm:prSet presAssocID="{6C765DC6-3C11-4829-AF0B-B75502CF2B5B}" presName="sibTrans" presStyleLbl="sibTrans1D1" presStyleIdx="1" presStyleCnt="7"/>
      <dgm:spPr/>
    </dgm:pt>
    <dgm:pt modelId="{BC82B4D0-D715-4196-BC3A-08692446F68C}" type="pres">
      <dgm:prSet presAssocID="{3D560F47-A85D-46FA-954E-58CC708F2772}" presName="node" presStyleLbl="node1" presStyleIdx="2" presStyleCnt="7" custScaleX="143032" custScaleY="145253" custRadScaleRad="100934" custRadScaleInc="-18319">
        <dgm:presLayoutVars>
          <dgm:bulletEnabled val="1"/>
        </dgm:presLayoutVars>
      </dgm:prSet>
      <dgm:spPr/>
    </dgm:pt>
    <dgm:pt modelId="{BCD39E93-224B-4665-90E1-A9718D2ECB90}" type="pres">
      <dgm:prSet presAssocID="{3D560F47-A85D-46FA-954E-58CC708F2772}" presName="spNode" presStyleCnt="0"/>
      <dgm:spPr/>
    </dgm:pt>
    <dgm:pt modelId="{FD4496A5-48AE-48D6-81CD-C3F842467636}" type="pres">
      <dgm:prSet presAssocID="{0C417E8A-0E5C-48E9-A20D-87E95B902BFB}" presName="sibTrans" presStyleLbl="sibTrans1D1" presStyleIdx="2" presStyleCnt="7"/>
      <dgm:spPr/>
    </dgm:pt>
    <dgm:pt modelId="{1EE62AB0-F689-417B-AD0D-6DB044B96016}" type="pres">
      <dgm:prSet presAssocID="{AF38E217-EE53-48C5-9142-D8B5B6AD0175}" presName="node" presStyleLbl="node1" presStyleIdx="3" presStyleCnt="7" custScaleX="143032" custScaleY="145253" custRadScaleRad="100041" custRadScaleInc="-26573">
        <dgm:presLayoutVars>
          <dgm:bulletEnabled val="1"/>
        </dgm:presLayoutVars>
      </dgm:prSet>
      <dgm:spPr/>
    </dgm:pt>
    <dgm:pt modelId="{2523DFE9-D119-453B-8F0A-EDF4B915047D}" type="pres">
      <dgm:prSet presAssocID="{AF38E217-EE53-48C5-9142-D8B5B6AD0175}" presName="spNode" presStyleCnt="0"/>
      <dgm:spPr/>
    </dgm:pt>
    <dgm:pt modelId="{AD75B648-3D9C-44F7-964F-19AD6779AE9D}" type="pres">
      <dgm:prSet presAssocID="{431C766E-EC6D-4FBA-AC30-C3720491B4FF}" presName="sibTrans" presStyleLbl="sibTrans1D1" presStyleIdx="3" presStyleCnt="7"/>
      <dgm:spPr/>
    </dgm:pt>
    <dgm:pt modelId="{C167F444-F3C4-4ACD-B1E3-EADEC8477312}" type="pres">
      <dgm:prSet presAssocID="{29C9C96D-705E-48A3-9BDA-B86EA391D931}" presName="node" presStyleLbl="node1" presStyleIdx="4" presStyleCnt="7" custScaleX="143032" custScaleY="145253" custRadScaleRad="100041" custRadScaleInc="26572">
        <dgm:presLayoutVars>
          <dgm:bulletEnabled val="1"/>
        </dgm:presLayoutVars>
      </dgm:prSet>
      <dgm:spPr/>
    </dgm:pt>
    <dgm:pt modelId="{FCD0D635-4411-4135-B3FD-E068426ACACB}" type="pres">
      <dgm:prSet presAssocID="{29C9C96D-705E-48A3-9BDA-B86EA391D931}" presName="spNode" presStyleCnt="0"/>
      <dgm:spPr/>
    </dgm:pt>
    <dgm:pt modelId="{50B37503-5969-4028-B2CC-20EF5AAF6069}" type="pres">
      <dgm:prSet presAssocID="{871AE2F9-9B9D-4BA4-89B4-B5C523761FA6}" presName="sibTrans" presStyleLbl="sibTrans1D1" presStyleIdx="4" presStyleCnt="7"/>
      <dgm:spPr/>
    </dgm:pt>
    <dgm:pt modelId="{919E4DFA-615E-4E47-A7D5-119399788932}" type="pres">
      <dgm:prSet presAssocID="{1740A0DD-5C6C-4172-A5D4-F14E9AD93CDD}" presName="node" presStyleLbl="node1" presStyleIdx="5" presStyleCnt="7" custScaleX="143032" custScaleY="145253" custRadScaleRad="100961" custRadScaleInc="17823">
        <dgm:presLayoutVars>
          <dgm:bulletEnabled val="1"/>
        </dgm:presLayoutVars>
      </dgm:prSet>
      <dgm:spPr/>
    </dgm:pt>
    <dgm:pt modelId="{B96EBB9C-3F83-43A3-A931-ECE8FE3A9A2D}" type="pres">
      <dgm:prSet presAssocID="{1740A0DD-5C6C-4172-A5D4-F14E9AD93CDD}" presName="spNode" presStyleCnt="0"/>
      <dgm:spPr/>
    </dgm:pt>
    <dgm:pt modelId="{38ED0D27-551C-4EC0-ABFB-F220D1768860}" type="pres">
      <dgm:prSet presAssocID="{B00BA781-E29D-4DB1-A3CB-FF5DC1386F33}" presName="sibTrans" presStyleLbl="sibTrans1D1" presStyleIdx="5" presStyleCnt="7"/>
      <dgm:spPr/>
    </dgm:pt>
    <dgm:pt modelId="{48A05313-502E-47BD-B88E-2505670FA4A2}" type="pres">
      <dgm:prSet presAssocID="{90E90B28-2B8C-4647-A3D2-3FA8FD179854}" presName="node" presStyleLbl="node1" presStyleIdx="6" presStyleCnt="7" custScaleX="143032" custScaleY="145253" custRadScaleRad="97333" custRadScaleInc="-31171">
        <dgm:presLayoutVars>
          <dgm:bulletEnabled val="1"/>
        </dgm:presLayoutVars>
      </dgm:prSet>
      <dgm:spPr/>
    </dgm:pt>
    <dgm:pt modelId="{EB8FC737-A9E0-4868-82C1-D4A63FF35215}" type="pres">
      <dgm:prSet presAssocID="{90E90B28-2B8C-4647-A3D2-3FA8FD179854}" presName="spNode" presStyleCnt="0"/>
      <dgm:spPr/>
    </dgm:pt>
    <dgm:pt modelId="{A9E013A6-E36E-4371-A36D-F2FBF73E0A91}" type="pres">
      <dgm:prSet presAssocID="{C2CDB7B5-9CAB-4637-9BCA-0E170221FAB1}" presName="sibTrans" presStyleLbl="sibTrans1D1" presStyleIdx="6" presStyleCnt="7"/>
      <dgm:spPr/>
    </dgm:pt>
  </dgm:ptLst>
  <dgm:cxnLst>
    <dgm:cxn modelId="{BDFBAB0A-4F76-43E0-94A2-CB8AF2DEE8CA}" srcId="{FE458A0F-696F-46A5-934A-3BAC63A02F4F}" destId="{1740A0DD-5C6C-4172-A5D4-F14E9AD93CDD}" srcOrd="5" destOrd="0" parTransId="{F11A20DA-8368-46EA-B0A7-7D44359CFC39}" sibTransId="{B00BA781-E29D-4DB1-A3CB-FF5DC1386F33}"/>
    <dgm:cxn modelId="{46C0E20F-2A73-4554-83D2-61E2F8159231}" srcId="{FE458A0F-696F-46A5-934A-3BAC63A02F4F}" destId="{B903D0AB-399C-4173-8ACD-14F92AD7DBE7}" srcOrd="1" destOrd="0" parTransId="{C86F08E9-E7D2-475B-BC66-3AE6E30F47BE}" sibTransId="{6C765DC6-3C11-4829-AF0B-B75502CF2B5B}"/>
    <dgm:cxn modelId="{48702420-02C2-46C6-9A44-42D9D25CA3AD}" type="presOf" srcId="{0C417E8A-0E5C-48E9-A20D-87E95B902BFB}" destId="{FD4496A5-48AE-48D6-81CD-C3F842467636}" srcOrd="0" destOrd="0" presId="urn:microsoft.com/office/officeart/2005/8/layout/cycle6"/>
    <dgm:cxn modelId="{A4802427-2E66-42A0-83FF-BDA3100E56EB}" type="presOf" srcId="{AF38E217-EE53-48C5-9142-D8B5B6AD0175}" destId="{1EE62AB0-F689-417B-AD0D-6DB044B96016}" srcOrd="0" destOrd="0" presId="urn:microsoft.com/office/officeart/2005/8/layout/cycle6"/>
    <dgm:cxn modelId="{38BC1034-92A0-4468-8468-34906C766974}" srcId="{FE458A0F-696F-46A5-934A-3BAC63A02F4F}" destId="{29C9C96D-705E-48A3-9BDA-B86EA391D931}" srcOrd="4" destOrd="0" parTransId="{E47E7DB6-6854-4BD1-A8FE-1339E3C9FB2E}" sibTransId="{871AE2F9-9B9D-4BA4-89B4-B5C523761FA6}"/>
    <dgm:cxn modelId="{7F74B662-3906-4658-9909-37B5DBC43384}" type="presOf" srcId="{29C9C96D-705E-48A3-9BDA-B86EA391D931}" destId="{C167F444-F3C4-4ACD-B1E3-EADEC8477312}" srcOrd="0" destOrd="0" presId="urn:microsoft.com/office/officeart/2005/8/layout/cycle6"/>
    <dgm:cxn modelId="{4DE85C63-F710-48C1-9FEC-D76F5BD47ED3}" type="presOf" srcId="{1740A0DD-5C6C-4172-A5D4-F14E9AD93CDD}" destId="{919E4DFA-615E-4E47-A7D5-119399788932}" srcOrd="0" destOrd="0" presId="urn:microsoft.com/office/officeart/2005/8/layout/cycle6"/>
    <dgm:cxn modelId="{98E30656-2286-4C83-A23E-3E2485C68EAC}" type="presOf" srcId="{871AE2F9-9B9D-4BA4-89B4-B5C523761FA6}" destId="{50B37503-5969-4028-B2CC-20EF5AAF6069}" srcOrd="0" destOrd="0" presId="urn:microsoft.com/office/officeart/2005/8/layout/cycle6"/>
    <dgm:cxn modelId="{14C44658-5973-4059-A21F-3A3B626CC034}" type="presOf" srcId="{B903D0AB-399C-4173-8ACD-14F92AD7DBE7}" destId="{32C82564-2A11-4542-9EAB-ABC50ABD37B4}" srcOrd="0" destOrd="0" presId="urn:microsoft.com/office/officeart/2005/8/layout/cycle6"/>
    <dgm:cxn modelId="{C0B15283-E1BA-4BF9-95E8-B98E898448A4}" type="presOf" srcId="{C2CDB7B5-9CAB-4637-9BCA-0E170221FAB1}" destId="{A9E013A6-E36E-4371-A36D-F2FBF73E0A91}" srcOrd="0" destOrd="0" presId="urn:microsoft.com/office/officeart/2005/8/layout/cycle6"/>
    <dgm:cxn modelId="{E6A4BF86-32A7-4536-B974-07D086A61377}" type="presOf" srcId="{B00BA781-E29D-4DB1-A3CB-FF5DC1386F33}" destId="{38ED0D27-551C-4EC0-ABFB-F220D1768860}" srcOrd="0" destOrd="0" presId="urn:microsoft.com/office/officeart/2005/8/layout/cycle6"/>
    <dgm:cxn modelId="{688EC486-F46C-4FDA-AE77-D8513B639F26}" srcId="{FE458A0F-696F-46A5-934A-3BAC63A02F4F}" destId="{90E90B28-2B8C-4647-A3D2-3FA8FD179854}" srcOrd="6" destOrd="0" parTransId="{9E68995F-E18B-4EB3-AE4F-979802D0FFA6}" sibTransId="{C2CDB7B5-9CAB-4637-9BCA-0E170221FAB1}"/>
    <dgm:cxn modelId="{1D459587-CDBF-4755-9288-32D6DEE43B93}" srcId="{FE458A0F-696F-46A5-934A-3BAC63A02F4F}" destId="{EB04D696-56AF-4023-A589-25F0F091325A}" srcOrd="0" destOrd="0" parTransId="{6BDDDDF6-0E51-420F-BEF6-1991DB55F90B}" sibTransId="{AE5F8A44-1B2F-4D13-99B6-6BD4751ED62A}"/>
    <dgm:cxn modelId="{24EAAF98-7F4C-4EAC-AF71-4225D1791E69}" type="presOf" srcId="{EB04D696-56AF-4023-A589-25F0F091325A}" destId="{F213EC62-1B27-4228-9CD0-366FEA68986B}" srcOrd="0" destOrd="0" presId="urn:microsoft.com/office/officeart/2005/8/layout/cycle6"/>
    <dgm:cxn modelId="{E05B76A2-223E-45C6-B03E-408B0CF97BAB}" type="presOf" srcId="{431C766E-EC6D-4FBA-AC30-C3720491B4FF}" destId="{AD75B648-3D9C-44F7-964F-19AD6779AE9D}" srcOrd="0" destOrd="0" presId="urn:microsoft.com/office/officeart/2005/8/layout/cycle6"/>
    <dgm:cxn modelId="{B1C734A7-FACF-4EB5-BBE7-EE0DDAF5B898}" type="presOf" srcId="{3D560F47-A85D-46FA-954E-58CC708F2772}" destId="{BC82B4D0-D715-4196-BC3A-08692446F68C}" srcOrd="0" destOrd="0" presId="urn:microsoft.com/office/officeart/2005/8/layout/cycle6"/>
    <dgm:cxn modelId="{9287A5AA-9CA7-4C08-9BA8-7E24E336D7A4}" srcId="{FE458A0F-696F-46A5-934A-3BAC63A02F4F}" destId="{3D560F47-A85D-46FA-954E-58CC708F2772}" srcOrd="2" destOrd="0" parTransId="{3763719A-E852-42E1-8AC2-C7AEC2F8036C}" sibTransId="{0C417E8A-0E5C-48E9-A20D-87E95B902BFB}"/>
    <dgm:cxn modelId="{2B44B9B1-3A4D-4608-A286-55A368079D89}" type="presOf" srcId="{AE5F8A44-1B2F-4D13-99B6-6BD4751ED62A}" destId="{FD9D567B-B41B-4418-BF1B-45179AF236A7}" srcOrd="0" destOrd="0" presId="urn:microsoft.com/office/officeart/2005/8/layout/cycle6"/>
    <dgm:cxn modelId="{A8C2CAB2-78DE-490E-95DC-BEBFA869BCF2}" type="presOf" srcId="{90E90B28-2B8C-4647-A3D2-3FA8FD179854}" destId="{48A05313-502E-47BD-B88E-2505670FA4A2}" srcOrd="0" destOrd="0" presId="urn:microsoft.com/office/officeart/2005/8/layout/cycle6"/>
    <dgm:cxn modelId="{5DB460DC-FAF4-4DA9-8C4B-E5A816DA81E7}" type="presOf" srcId="{FE458A0F-696F-46A5-934A-3BAC63A02F4F}" destId="{25F1936E-B4FD-4D65-8372-27C93DFB607D}" srcOrd="0" destOrd="0" presId="urn:microsoft.com/office/officeart/2005/8/layout/cycle6"/>
    <dgm:cxn modelId="{5F47B0EF-F102-4BE0-A8EA-DA9CA6D945B9}" type="presOf" srcId="{6C765DC6-3C11-4829-AF0B-B75502CF2B5B}" destId="{4A40616A-6648-47A0-A323-AE8E841884C9}" srcOrd="0" destOrd="0" presId="urn:microsoft.com/office/officeart/2005/8/layout/cycle6"/>
    <dgm:cxn modelId="{EBFBECFF-D405-4510-8829-EEA08D0E4A42}" srcId="{FE458A0F-696F-46A5-934A-3BAC63A02F4F}" destId="{AF38E217-EE53-48C5-9142-D8B5B6AD0175}" srcOrd="3" destOrd="0" parTransId="{977606D0-B705-4038-BF91-CF7CB21253AC}" sibTransId="{431C766E-EC6D-4FBA-AC30-C3720491B4FF}"/>
    <dgm:cxn modelId="{9A99373C-21F9-4761-A4DF-A3B0994E6D9F}" type="presParOf" srcId="{25F1936E-B4FD-4D65-8372-27C93DFB607D}" destId="{F213EC62-1B27-4228-9CD0-366FEA68986B}" srcOrd="0" destOrd="0" presId="urn:microsoft.com/office/officeart/2005/8/layout/cycle6"/>
    <dgm:cxn modelId="{BDB4CA0B-34A2-4AFB-BF8F-FA07D5619FE4}" type="presParOf" srcId="{25F1936E-B4FD-4D65-8372-27C93DFB607D}" destId="{A3368B4D-CD16-4220-B9B7-6686B5874D9F}" srcOrd="1" destOrd="0" presId="urn:microsoft.com/office/officeart/2005/8/layout/cycle6"/>
    <dgm:cxn modelId="{A0637580-DAC5-4BBB-9CEA-A401947BB01A}" type="presParOf" srcId="{25F1936E-B4FD-4D65-8372-27C93DFB607D}" destId="{FD9D567B-B41B-4418-BF1B-45179AF236A7}" srcOrd="2" destOrd="0" presId="urn:microsoft.com/office/officeart/2005/8/layout/cycle6"/>
    <dgm:cxn modelId="{8342BD14-B8F6-4E83-8446-B725F9104B74}" type="presParOf" srcId="{25F1936E-B4FD-4D65-8372-27C93DFB607D}" destId="{32C82564-2A11-4542-9EAB-ABC50ABD37B4}" srcOrd="3" destOrd="0" presId="urn:microsoft.com/office/officeart/2005/8/layout/cycle6"/>
    <dgm:cxn modelId="{EBFCAF2F-C173-4D75-9530-B813CAA3461B}" type="presParOf" srcId="{25F1936E-B4FD-4D65-8372-27C93DFB607D}" destId="{CD4DFA1E-FE18-456B-99A4-205AEF184C74}" srcOrd="4" destOrd="0" presId="urn:microsoft.com/office/officeart/2005/8/layout/cycle6"/>
    <dgm:cxn modelId="{7136EB5D-B800-4D9E-8749-0FA6FB0F9B85}" type="presParOf" srcId="{25F1936E-B4FD-4D65-8372-27C93DFB607D}" destId="{4A40616A-6648-47A0-A323-AE8E841884C9}" srcOrd="5" destOrd="0" presId="urn:microsoft.com/office/officeart/2005/8/layout/cycle6"/>
    <dgm:cxn modelId="{B2E4C584-DB34-4442-89B1-FDBB2CAB9827}" type="presParOf" srcId="{25F1936E-B4FD-4D65-8372-27C93DFB607D}" destId="{BC82B4D0-D715-4196-BC3A-08692446F68C}" srcOrd="6" destOrd="0" presId="urn:microsoft.com/office/officeart/2005/8/layout/cycle6"/>
    <dgm:cxn modelId="{8EA47C29-B8E3-41C8-AA87-CC92C65F7CAE}" type="presParOf" srcId="{25F1936E-B4FD-4D65-8372-27C93DFB607D}" destId="{BCD39E93-224B-4665-90E1-A9718D2ECB90}" srcOrd="7" destOrd="0" presId="urn:microsoft.com/office/officeart/2005/8/layout/cycle6"/>
    <dgm:cxn modelId="{38DF657C-2ABA-4A80-A347-6DA1BCA68004}" type="presParOf" srcId="{25F1936E-B4FD-4D65-8372-27C93DFB607D}" destId="{FD4496A5-48AE-48D6-81CD-C3F842467636}" srcOrd="8" destOrd="0" presId="urn:microsoft.com/office/officeart/2005/8/layout/cycle6"/>
    <dgm:cxn modelId="{55911313-F2DC-4316-BC69-3CED42A7337E}" type="presParOf" srcId="{25F1936E-B4FD-4D65-8372-27C93DFB607D}" destId="{1EE62AB0-F689-417B-AD0D-6DB044B96016}" srcOrd="9" destOrd="0" presId="urn:microsoft.com/office/officeart/2005/8/layout/cycle6"/>
    <dgm:cxn modelId="{EFE8BFC1-7156-40BF-8459-846726155C7B}" type="presParOf" srcId="{25F1936E-B4FD-4D65-8372-27C93DFB607D}" destId="{2523DFE9-D119-453B-8F0A-EDF4B915047D}" srcOrd="10" destOrd="0" presId="urn:microsoft.com/office/officeart/2005/8/layout/cycle6"/>
    <dgm:cxn modelId="{F9A8B33E-24B7-40D6-A72A-524B8AAE1DA9}" type="presParOf" srcId="{25F1936E-B4FD-4D65-8372-27C93DFB607D}" destId="{AD75B648-3D9C-44F7-964F-19AD6779AE9D}" srcOrd="11" destOrd="0" presId="urn:microsoft.com/office/officeart/2005/8/layout/cycle6"/>
    <dgm:cxn modelId="{D65B1E28-9D72-4BD0-B39A-3C3FCF6111B1}" type="presParOf" srcId="{25F1936E-B4FD-4D65-8372-27C93DFB607D}" destId="{C167F444-F3C4-4ACD-B1E3-EADEC8477312}" srcOrd="12" destOrd="0" presId="urn:microsoft.com/office/officeart/2005/8/layout/cycle6"/>
    <dgm:cxn modelId="{E08F2EF5-1AFB-4AF9-9DB1-50649E0FD02B}" type="presParOf" srcId="{25F1936E-B4FD-4D65-8372-27C93DFB607D}" destId="{FCD0D635-4411-4135-B3FD-E068426ACACB}" srcOrd="13" destOrd="0" presId="urn:microsoft.com/office/officeart/2005/8/layout/cycle6"/>
    <dgm:cxn modelId="{52416087-B8BF-48EF-9CCD-127B0FCED403}" type="presParOf" srcId="{25F1936E-B4FD-4D65-8372-27C93DFB607D}" destId="{50B37503-5969-4028-B2CC-20EF5AAF6069}" srcOrd="14" destOrd="0" presId="urn:microsoft.com/office/officeart/2005/8/layout/cycle6"/>
    <dgm:cxn modelId="{BB719F3E-7DC9-418A-B523-FC28DB869248}" type="presParOf" srcId="{25F1936E-B4FD-4D65-8372-27C93DFB607D}" destId="{919E4DFA-615E-4E47-A7D5-119399788932}" srcOrd="15" destOrd="0" presId="urn:microsoft.com/office/officeart/2005/8/layout/cycle6"/>
    <dgm:cxn modelId="{B19990C8-DEE4-4E45-9B4C-CEC93DEDE237}" type="presParOf" srcId="{25F1936E-B4FD-4D65-8372-27C93DFB607D}" destId="{B96EBB9C-3F83-43A3-A931-ECE8FE3A9A2D}" srcOrd="16" destOrd="0" presId="urn:microsoft.com/office/officeart/2005/8/layout/cycle6"/>
    <dgm:cxn modelId="{CD28EBE4-1101-4724-B96E-7A4D8287FE33}" type="presParOf" srcId="{25F1936E-B4FD-4D65-8372-27C93DFB607D}" destId="{38ED0D27-551C-4EC0-ABFB-F220D1768860}" srcOrd="17" destOrd="0" presId="urn:microsoft.com/office/officeart/2005/8/layout/cycle6"/>
    <dgm:cxn modelId="{E470EEBD-4D33-4433-8B3A-0AC42CF51FB5}" type="presParOf" srcId="{25F1936E-B4FD-4D65-8372-27C93DFB607D}" destId="{48A05313-502E-47BD-B88E-2505670FA4A2}" srcOrd="18" destOrd="0" presId="urn:microsoft.com/office/officeart/2005/8/layout/cycle6"/>
    <dgm:cxn modelId="{CB8A2BA9-5791-4FD4-AE1A-93261DEE4BFE}" type="presParOf" srcId="{25F1936E-B4FD-4D65-8372-27C93DFB607D}" destId="{EB8FC737-A9E0-4868-82C1-D4A63FF35215}" srcOrd="19" destOrd="0" presId="urn:microsoft.com/office/officeart/2005/8/layout/cycle6"/>
    <dgm:cxn modelId="{A77BE842-6F02-45BF-BEE4-A6CFD7ACF181}" type="presParOf" srcId="{25F1936E-B4FD-4D65-8372-27C93DFB607D}" destId="{A9E013A6-E36E-4371-A36D-F2FBF73E0A91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3EC62-1B27-4228-9CD0-366FEA68986B}">
      <dsp:nvSpPr>
        <dsp:cNvPr id="0" name=""/>
        <dsp:cNvSpPr/>
      </dsp:nvSpPr>
      <dsp:spPr>
        <a:xfrm>
          <a:off x="3935682" y="-147761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regional</a:t>
          </a:r>
        </a:p>
      </dsp:txBody>
      <dsp:txXfrm>
        <a:off x="3993940" y="-89503"/>
        <a:ext cx="1691428" cy="1076896"/>
      </dsp:txXfrm>
    </dsp:sp>
    <dsp:sp modelId="{FD9D567B-B41B-4418-BF1B-45179AF236A7}">
      <dsp:nvSpPr>
        <dsp:cNvPr id="0" name=""/>
        <dsp:cNvSpPr/>
      </dsp:nvSpPr>
      <dsp:spPr>
        <a:xfrm>
          <a:off x="2548919" y="487052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3200009" y="159833"/>
              </a:moveTo>
              <a:arcTo wR="2348439" hR="2348439" stAng="17475638" swAng="8176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C82564-2A11-4542-9EAB-ABC50ABD37B4}">
      <dsp:nvSpPr>
        <dsp:cNvPr id="0" name=""/>
        <dsp:cNvSpPr/>
      </dsp:nvSpPr>
      <dsp:spPr>
        <a:xfrm>
          <a:off x="5884093" y="912396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preisstabil</a:t>
          </a:r>
        </a:p>
      </dsp:txBody>
      <dsp:txXfrm>
        <a:off x="5942351" y="970654"/>
        <a:ext cx="1691428" cy="1076896"/>
      </dsp:txXfrm>
    </dsp:sp>
    <dsp:sp modelId="{4A40616A-6648-47A0-A323-AE8E841884C9}">
      <dsp:nvSpPr>
        <dsp:cNvPr id="0" name=""/>
        <dsp:cNvSpPr/>
      </dsp:nvSpPr>
      <dsp:spPr>
        <a:xfrm>
          <a:off x="2502272" y="559930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4557101" y="1550331"/>
              </a:moveTo>
              <a:arcTo wR="2348439" hR="2348439" stAng="20407950" swAng="68069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82B4D0-D715-4196-BC3A-08692446F68C}">
      <dsp:nvSpPr>
        <dsp:cNvPr id="0" name=""/>
        <dsp:cNvSpPr/>
      </dsp:nvSpPr>
      <dsp:spPr>
        <a:xfrm>
          <a:off x="6244108" y="2565019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zuverlässig</a:t>
          </a:r>
        </a:p>
      </dsp:txBody>
      <dsp:txXfrm>
        <a:off x="6302366" y="2623277"/>
        <a:ext cx="1691428" cy="1076896"/>
      </dsp:txXfrm>
    </dsp:sp>
    <dsp:sp modelId="{FD4496A5-48AE-48D6-81CD-C3F842467636}">
      <dsp:nvSpPr>
        <dsp:cNvPr id="0" name=""/>
        <dsp:cNvSpPr/>
      </dsp:nvSpPr>
      <dsp:spPr>
        <a:xfrm>
          <a:off x="2523594" y="339540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4436339" y="3423538"/>
              </a:moveTo>
              <a:arcTo wR="2348439" hR="2348439" stAng="1634687" swAng="7510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62AB0-F689-417B-AD0D-6DB044B96016}">
      <dsp:nvSpPr>
        <dsp:cNvPr id="0" name=""/>
        <dsp:cNvSpPr/>
      </dsp:nvSpPr>
      <dsp:spPr>
        <a:xfrm>
          <a:off x="5092003" y="4194044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bequem</a:t>
          </a:r>
        </a:p>
      </dsp:txBody>
      <dsp:txXfrm>
        <a:off x="5150261" y="4252302"/>
        <a:ext cx="1691428" cy="1076896"/>
      </dsp:txXfrm>
    </dsp:sp>
    <dsp:sp modelId="{AD75B648-3D9C-44F7-964F-19AD6779AE9D}">
      <dsp:nvSpPr>
        <dsp:cNvPr id="0" name=""/>
        <dsp:cNvSpPr/>
      </dsp:nvSpPr>
      <dsp:spPr>
        <a:xfrm>
          <a:off x="2463273" y="414190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2623164" y="4680754"/>
              </a:moveTo>
              <a:arcTo wR="2348439" hR="2348439" stAng="4996923" swAng="80614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67F444-F3C4-4ACD-B1E3-EADEC8477312}">
      <dsp:nvSpPr>
        <dsp:cNvPr id="0" name=""/>
        <dsp:cNvSpPr/>
      </dsp:nvSpPr>
      <dsp:spPr>
        <a:xfrm>
          <a:off x="2723482" y="4194048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zukunftsfähig</a:t>
          </a:r>
        </a:p>
      </dsp:txBody>
      <dsp:txXfrm>
        <a:off x="2781740" y="4252306"/>
        <a:ext cx="1691428" cy="1076896"/>
      </dsp:txXfrm>
    </dsp:sp>
    <dsp:sp modelId="{50B37503-5969-4028-B2CC-20EF5AAF6069}">
      <dsp:nvSpPr>
        <dsp:cNvPr id="0" name=""/>
        <dsp:cNvSpPr/>
      </dsp:nvSpPr>
      <dsp:spPr>
        <a:xfrm>
          <a:off x="2400681" y="336828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545457" y="3853239"/>
              </a:moveTo>
              <a:arcTo wR="2348439" hR="2348439" stAng="8409062" swAng="7459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9E4DFA-615E-4E47-A7D5-119399788932}">
      <dsp:nvSpPr>
        <dsp:cNvPr id="0" name=""/>
        <dsp:cNvSpPr/>
      </dsp:nvSpPr>
      <dsp:spPr>
        <a:xfrm>
          <a:off x="1571342" y="2568593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flexibel</a:t>
          </a:r>
        </a:p>
      </dsp:txBody>
      <dsp:txXfrm>
        <a:off x="1629600" y="2626851"/>
        <a:ext cx="1691428" cy="1076896"/>
      </dsp:txXfrm>
    </dsp:sp>
    <dsp:sp modelId="{38ED0D27-551C-4EC0-ABFB-F220D1768860}">
      <dsp:nvSpPr>
        <dsp:cNvPr id="0" name=""/>
        <dsp:cNvSpPr/>
      </dsp:nvSpPr>
      <dsp:spPr>
        <a:xfrm>
          <a:off x="2373727" y="808338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76093" y="1755471"/>
              </a:moveTo>
              <a:arcTo wR="2348439" hR="2348439" stAng="11677510" swAng="71032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A05313-502E-47BD-B88E-2505670FA4A2}">
      <dsp:nvSpPr>
        <dsp:cNvPr id="0" name=""/>
        <dsp:cNvSpPr/>
      </dsp:nvSpPr>
      <dsp:spPr>
        <a:xfrm>
          <a:off x="1995666" y="912401"/>
          <a:ext cx="1807944" cy="1193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24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900" b="1" kern="1200" dirty="0"/>
            <a:t>klimafreundlich</a:t>
          </a:r>
        </a:p>
      </dsp:txBody>
      <dsp:txXfrm>
        <a:off x="2053924" y="970659"/>
        <a:ext cx="1691428" cy="1076896"/>
      </dsp:txXfrm>
    </dsp:sp>
    <dsp:sp modelId="{A9E013A6-E36E-4371-A36D-F2FBF73E0A91}">
      <dsp:nvSpPr>
        <dsp:cNvPr id="0" name=""/>
        <dsp:cNvSpPr/>
      </dsp:nvSpPr>
      <dsp:spPr>
        <a:xfrm>
          <a:off x="2586807" y="397756"/>
          <a:ext cx="4696878" cy="4696878"/>
        </a:xfrm>
        <a:custGeom>
          <a:avLst/>
          <a:gdLst/>
          <a:ahLst/>
          <a:cxnLst/>
          <a:rect l="0" t="0" r="0" b="0"/>
          <a:pathLst>
            <a:path>
              <a:moveTo>
                <a:pt x="885650" y="511208"/>
              </a:moveTo>
              <a:arcTo wR="2348439" hR="2348439" stAng="13888408" swAng="7921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EBD4BDD-57AC-4493-8395-B08C50BC3B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59BB29-B65B-465A-B220-F2227E60DE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4F765-FED8-4BF0-9084-FA054C163D65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CA0B69-711A-4E83-B935-71C197B3D4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F2F91-E6A9-4733-9712-3861A791AD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D4091-498A-45F1-8D49-8B0113942DD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5419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42E9A-3E27-4A68-8292-09DA55311290}" type="datetimeFigureOut">
              <a:rPr lang="de-DE" smtClean="0"/>
              <a:t>04.05.2022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8F7BA-576A-4DAA-8428-4978B8CBF8D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821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5694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3078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46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4103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47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2898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303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788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869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2993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66763" y="744538"/>
            <a:ext cx="526415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071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42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746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5699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Fazit: Energetische Sanierung lohnt sich!</a:t>
            </a:r>
          </a:p>
          <a:p>
            <a:r>
              <a:rPr lang="de-DE" dirty="0"/>
              <a:t>Kommunikation </a:t>
            </a:r>
            <a:r>
              <a:rPr lang="de-DE" dirty="0" err="1"/>
              <a:t>ggü</a:t>
            </a:r>
            <a:r>
              <a:rPr lang="de-DE" dirty="0"/>
              <a:t>. Gebäudeeigentümern wichtig!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8F7BA-576A-4DAA-8428-4978B8CBF8D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341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06475" y="685800"/>
            <a:ext cx="4845050" cy="3427413"/>
          </a:xfrm>
          <a:ln/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xfrm>
            <a:off x="912931" y="4343186"/>
            <a:ext cx="5032140" cy="4116528"/>
          </a:xfrm>
          <a:noFill/>
        </p:spPr>
        <p:txBody>
          <a:bodyPr/>
          <a:lstStyle/>
          <a:p>
            <a:endParaRPr lang="de-DE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Konzep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701" y="1530632"/>
            <a:ext cx="10692000" cy="45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-10642" y="7056783"/>
            <a:ext cx="10704042" cy="54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1" y="-35792"/>
            <a:ext cx="10693400" cy="1493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18" name="Titel 1"/>
          <p:cNvSpPr>
            <a:spLocks noGrp="1"/>
          </p:cNvSpPr>
          <p:nvPr>
            <p:ph type="ctrTitle"/>
          </p:nvPr>
        </p:nvSpPr>
        <p:spPr>
          <a:xfrm>
            <a:off x="7099576" y="1525481"/>
            <a:ext cx="3593824" cy="2890288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7098876" y="4446391"/>
            <a:ext cx="3593824" cy="1160261"/>
          </a:xfrm>
        </p:spPr>
        <p:txBody>
          <a:bodyPr>
            <a:normAutofit/>
          </a:bodyPr>
          <a:lstStyle>
            <a:lvl1pPr marL="0" indent="0" algn="ctr">
              <a:buNone/>
              <a:defRPr sz="2300">
                <a:solidFill>
                  <a:schemeClr val="bg1">
                    <a:lumMod val="95000"/>
                  </a:schemeClr>
                </a:solidFill>
              </a:defRPr>
            </a:lvl1pPr>
            <a:lvl2pPr marL="521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grpSp>
        <p:nvGrpSpPr>
          <p:cNvPr id="13" name="Gruppieren 12"/>
          <p:cNvGrpSpPr/>
          <p:nvPr userDrawn="1"/>
        </p:nvGrpSpPr>
        <p:grpSpPr>
          <a:xfrm>
            <a:off x="8749184" y="227366"/>
            <a:ext cx="1944216" cy="1104993"/>
            <a:chOff x="8749184" y="227366"/>
            <a:chExt cx="1944216" cy="1104993"/>
          </a:xfrm>
        </p:grpSpPr>
        <p:pic>
          <p:nvPicPr>
            <p:cNvPr id="14" name="Picture 19" descr="ipp-esn-logo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9595" y="227366"/>
              <a:ext cx="673569" cy="78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4254" y="445135"/>
              <a:ext cx="876176" cy="311160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064"/>
            <a:stretch/>
          </p:blipFill>
          <p:spPr>
            <a:xfrm>
              <a:off x="8749184" y="983603"/>
              <a:ext cx="1944216" cy="348756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" y="1530631"/>
            <a:ext cx="3564000" cy="225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842" y="3780632"/>
            <a:ext cx="3564000" cy="225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46501" y="3780631"/>
            <a:ext cx="3564000" cy="2252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 userDrawn="1"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6501" y="1530632"/>
            <a:ext cx="3564000" cy="22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95135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0" i="0" cap="small" baseline="0"/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91112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32101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0" i="0" cap="small" baseline="0"/>
            </a:lvl1pPr>
            <a:lvl2pPr marL="521436" indent="0">
              <a:buNone/>
              <a:defRPr sz="2300" b="1"/>
            </a:lvl2pPr>
            <a:lvl3pPr marL="1042872" indent="0">
              <a:buNone/>
              <a:defRPr sz="2100" b="1"/>
            </a:lvl3pPr>
            <a:lvl4pPr marL="1564308" indent="0">
              <a:buNone/>
              <a:defRPr sz="1800" b="1"/>
            </a:lvl4pPr>
            <a:lvl5pPr marL="2085744" indent="0">
              <a:buNone/>
              <a:defRPr sz="1800" b="1"/>
            </a:lvl5pPr>
            <a:lvl6pPr marL="2607179" indent="0">
              <a:buNone/>
              <a:defRPr sz="1800" b="1"/>
            </a:lvl6pPr>
            <a:lvl7pPr marL="3128616" indent="0">
              <a:buNone/>
              <a:defRPr sz="1800" b="1"/>
            </a:lvl7pPr>
            <a:lvl8pPr marL="3650052" indent="0">
              <a:buNone/>
              <a:defRPr sz="1800" b="1"/>
            </a:lvl8pPr>
            <a:lvl9pPr marL="4171487" indent="0">
              <a:buNone/>
              <a:defRPr sz="18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911122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62627571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522288" y="1763712"/>
            <a:ext cx="3096220" cy="554531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762375" y="1763714"/>
            <a:ext cx="6408738" cy="55451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567703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tze 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701" y="1530632"/>
            <a:ext cx="10692000" cy="450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-10642" y="7056783"/>
            <a:ext cx="10704042" cy="54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1" y="-35792"/>
            <a:ext cx="10693400" cy="1493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7110499" y="2178704"/>
            <a:ext cx="3582200" cy="3186104"/>
          </a:xfrm>
          <a:prstGeom prst="rect">
            <a:avLst/>
          </a:prstGeom>
          <a:noFill/>
        </p:spPr>
        <p:txBody>
          <a:bodyPr wrap="square" lIns="104287" tIns="52144" rIns="104287" bIns="52144" rtlCol="0" anchor="ctr">
            <a:noAutofit/>
          </a:bodyPr>
          <a:lstStyle/>
          <a:p>
            <a:pPr marL="0" indent="0" algn="ctr">
              <a:spcAft>
                <a:spcPts val="684"/>
              </a:spcAft>
              <a:buFont typeface="Arial Narrow" panose="020B0606020202030204" pitchFamily="34" charset="0"/>
              <a:buNone/>
            </a:pPr>
            <a:r>
              <a:rPr lang="de-DE" sz="1800" cap="small" dirty="0">
                <a:solidFill>
                  <a:schemeClr val="bg1"/>
                </a:solidFill>
              </a:rPr>
              <a:t>Arbeitsgemeinschaft</a:t>
            </a:r>
          </a:p>
          <a:p>
            <a:pPr marL="0" indent="0" algn="ctr">
              <a:spcAft>
                <a:spcPts val="684"/>
              </a:spcAft>
              <a:buFont typeface="Arial Narrow" panose="020B0606020202030204" pitchFamily="34" charset="0"/>
              <a:buNone/>
            </a:pPr>
            <a:endParaRPr lang="de-DE" sz="1800" cap="small" dirty="0">
              <a:solidFill>
                <a:schemeClr val="bg1"/>
              </a:solidFill>
            </a:endParaRPr>
          </a:p>
          <a:p>
            <a:pPr marL="0" indent="0" algn="ctr">
              <a:spcAft>
                <a:spcPts val="684"/>
              </a:spcAft>
              <a:buFont typeface="Arial Narrow" panose="020B0606020202030204" pitchFamily="34" charset="0"/>
              <a:buNone/>
            </a:pPr>
            <a:r>
              <a:rPr lang="de-DE" sz="1800" cap="small" dirty="0">
                <a:solidFill>
                  <a:schemeClr val="bg1"/>
                </a:solidFill>
              </a:rPr>
              <a:t>IPP ESN Power Engineering</a:t>
            </a:r>
            <a:r>
              <a:rPr lang="de-DE" sz="1800" cap="small" baseline="0" dirty="0">
                <a:solidFill>
                  <a:schemeClr val="bg1"/>
                </a:solidFill>
              </a:rPr>
              <a:t> GmbH</a:t>
            </a:r>
          </a:p>
          <a:p>
            <a:pPr marL="0" indent="0" algn="ctr">
              <a:spcAft>
                <a:spcPts val="684"/>
              </a:spcAft>
              <a:buFont typeface="Arial Narrow" panose="020B0606020202030204" pitchFamily="34" charset="0"/>
              <a:buNone/>
            </a:pPr>
            <a:r>
              <a:rPr lang="de-DE" sz="1800" cap="small" baseline="0" dirty="0">
                <a:solidFill>
                  <a:schemeClr val="bg1"/>
                </a:solidFill>
              </a:rPr>
              <a:t>wortmann-energie</a:t>
            </a:r>
          </a:p>
          <a:p>
            <a:pPr marL="0" indent="0" algn="ctr">
              <a:spcAft>
                <a:spcPts val="684"/>
              </a:spcAft>
              <a:buFont typeface="Arial Narrow" panose="020B0606020202030204" pitchFamily="34" charset="0"/>
              <a:buNone/>
            </a:pPr>
            <a:r>
              <a:rPr lang="de-DE" sz="1800" cap="small" baseline="0" dirty="0" err="1">
                <a:solidFill>
                  <a:schemeClr val="bg1"/>
                </a:solidFill>
              </a:rPr>
              <a:t>E|M|N</a:t>
            </a:r>
            <a:r>
              <a:rPr lang="de-DE" sz="1800" cap="small" baseline="0" dirty="0">
                <a:solidFill>
                  <a:schemeClr val="bg1"/>
                </a:solidFill>
              </a:rPr>
              <a:t> EnergieManufaktur Nord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642" y="1530632"/>
            <a:ext cx="7116633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en 9"/>
          <p:cNvGrpSpPr/>
          <p:nvPr userDrawn="1"/>
        </p:nvGrpSpPr>
        <p:grpSpPr>
          <a:xfrm>
            <a:off x="8749184" y="227366"/>
            <a:ext cx="1944216" cy="1104993"/>
            <a:chOff x="8749184" y="227366"/>
            <a:chExt cx="1944216" cy="1104993"/>
          </a:xfrm>
        </p:grpSpPr>
        <p:pic>
          <p:nvPicPr>
            <p:cNvPr id="11" name="Picture 19" descr="ipp-esn-logo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9595" y="227366"/>
              <a:ext cx="673569" cy="78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fik 11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4254" y="445135"/>
              <a:ext cx="876176" cy="311160"/>
            </a:xfrm>
            <a:prstGeom prst="rect">
              <a:avLst/>
            </a:prstGeom>
          </p:spPr>
        </p:pic>
        <p:pic>
          <p:nvPicPr>
            <p:cNvPr id="14" name="Grafik 13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064"/>
            <a:stretch/>
          </p:blipFill>
          <p:spPr>
            <a:xfrm>
              <a:off x="8749184" y="983603"/>
              <a:ext cx="1944216" cy="348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4153827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01" y="2187580"/>
            <a:ext cx="10692000" cy="31861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14454" y="2187579"/>
            <a:ext cx="7578948" cy="2385140"/>
          </a:xfrm>
        </p:spPr>
        <p:txBody>
          <a:bodyPr anchor="ctr">
            <a:normAutofit/>
          </a:bodyPr>
          <a:lstStyle>
            <a:lvl1pPr algn="ctr">
              <a:defRPr sz="3700" b="0" cap="small" baseline="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14454" y="4572720"/>
            <a:ext cx="7578948" cy="800964"/>
          </a:xfrm>
        </p:spPr>
        <p:txBody>
          <a:bodyPr anchor="t"/>
          <a:lstStyle>
            <a:lvl1pPr marL="0" indent="0" algn="ctr">
              <a:buNone/>
              <a:defRPr sz="2300">
                <a:solidFill>
                  <a:schemeClr val="bg1">
                    <a:lumMod val="95000"/>
                  </a:schemeClr>
                </a:solidFill>
              </a:defRPr>
            </a:lvl1pPr>
            <a:lvl2pPr marL="5214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0" y="2187576"/>
            <a:ext cx="3114675" cy="3186113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670230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4670" y="1398867"/>
            <a:ext cx="9624060" cy="5910156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89999888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+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4670" y="1548384"/>
            <a:ext cx="9624060" cy="576064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8039" y="972319"/>
            <a:ext cx="8913117" cy="503239"/>
          </a:xfrm>
        </p:spPr>
        <p:txBody>
          <a:bodyPr>
            <a:noAutofit/>
          </a:bodyPr>
          <a:lstStyle>
            <a:lvl1pPr marL="0" indent="0">
              <a:buNone/>
              <a:defRPr sz="2100" cap="small" baseline="0"/>
            </a:lvl1pPr>
            <a:lvl2pPr marL="521436" indent="0">
              <a:buNone/>
              <a:defRPr sz="2400" cap="small" baseline="0"/>
            </a:lvl2pPr>
            <a:lvl3pPr marL="1042872" indent="0">
              <a:buNone/>
              <a:defRPr sz="2400" cap="small" baseline="0"/>
            </a:lvl3pPr>
            <a:lvl4pPr marL="1564308" indent="0">
              <a:buNone/>
              <a:defRPr sz="2400" cap="small" baseline="0"/>
            </a:lvl4pPr>
            <a:lvl5pPr marL="2085744" indent="0">
              <a:buNone/>
              <a:defRPr sz="2400" cap="small" baseline="0"/>
            </a:lvl5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9604550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+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38039" y="972319"/>
            <a:ext cx="8913117" cy="503239"/>
          </a:xfrm>
        </p:spPr>
        <p:txBody>
          <a:bodyPr>
            <a:noAutofit/>
          </a:bodyPr>
          <a:lstStyle>
            <a:lvl1pPr marL="0" indent="0">
              <a:buNone/>
              <a:defRPr sz="2100" cap="small" baseline="0"/>
            </a:lvl1pPr>
            <a:lvl2pPr marL="521436" indent="0">
              <a:buNone/>
              <a:defRPr sz="2400" cap="small" baseline="0"/>
            </a:lvl2pPr>
            <a:lvl3pPr marL="1042872" indent="0">
              <a:buNone/>
              <a:defRPr sz="2400" cap="small" baseline="0"/>
            </a:lvl3pPr>
            <a:lvl4pPr marL="1564308" indent="0">
              <a:buNone/>
              <a:defRPr sz="2400" cap="small" baseline="0"/>
            </a:lvl4pPr>
            <a:lvl5pPr marL="2085744" indent="0">
              <a:buNone/>
              <a:defRPr sz="2400" cap="small" baseline="0"/>
            </a:lvl5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641545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0157" y="451682"/>
            <a:ext cx="9023529" cy="619713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8910484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799024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554472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554472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5385715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4671" y="451682"/>
            <a:ext cx="8124397" cy="619713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670" y="1398867"/>
            <a:ext cx="9624060" cy="5910156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Picture 3" descr="Querbalken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0" y="-5856"/>
            <a:ext cx="10693400" cy="15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Querbalken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0" y="7434302"/>
            <a:ext cx="10693400" cy="15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0" y="7385627"/>
            <a:ext cx="3073047" cy="2592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r"/>
            <a:r>
              <a:rPr lang="de-DE" sz="1000" dirty="0">
                <a:solidFill>
                  <a:schemeClr val="bg1"/>
                </a:solidFill>
              </a:rPr>
              <a:t>IPP ESN Power</a:t>
            </a:r>
            <a:r>
              <a:rPr lang="de-DE" sz="1000" baseline="0" dirty="0">
                <a:solidFill>
                  <a:schemeClr val="bg1"/>
                </a:solidFill>
              </a:rPr>
              <a:t> Engineering GmbH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092476" y="7385627"/>
            <a:ext cx="7600925" cy="2592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l"/>
            <a:r>
              <a:rPr lang="de-DE" sz="1000" dirty="0">
                <a:solidFill>
                  <a:schemeClr val="bg1"/>
                </a:solidFill>
                <a:latin typeface="+mn-lt"/>
              </a:rPr>
              <a:t>Rendsburger Landstraße 196-198</a:t>
            </a:r>
            <a:r>
              <a:rPr lang="de-DE" sz="1000" dirty="0">
                <a:solidFill>
                  <a:schemeClr val="bg1"/>
                </a:solidFill>
                <a:latin typeface="+mn-lt"/>
                <a:cs typeface="Arial" charset="0"/>
              </a:rPr>
              <a:t> ▪</a:t>
            </a:r>
            <a:r>
              <a:rPr lang="de-DE" sz="1000" dirty="0">
                <a:solidFill>
                  <a:schemeClr val="bg1"/>
                </a:solidFill>
                <a:latin typeface="+mn-lt"/>
              </a:rPr>
              <a:t> D-24113 Kiel</a:t>
            </a:r>
            <a:r>
              <a:rPr lang="de-DE" sz="1000" dirty="0">
                <a:solidFill>
                  <a:schemeClr val="bg1"/>
                </a:solidFill>
                <a:latin typeface="+mn-lt"/>
                <a:cs typeface="Arial" charset="0"/>
              </a:rPr>
              <a:t> ▪</a:t>
            </a:r>
            <a:r>
              <a:rPr lang="de-DE" sz="1000" dirty="0">
                <a:solidFill>
                  <a:schemeClr val="bg1"/>
                </a:solidFill>
                <a:latin typeface="+mn-lt"/>
              </a:rPr>
              <a:t> Tel. +49 431 64 959-80</a:t>
            </a:r>
            <a:r>
              <a:rPr lang="de-DE" sz="1000" dirty="0">
                <a:solidFill>
                  <a:schemeClr val="bg1"/>
                </a:solidFill>
                <a:latin typeface="+mn-lt"/>
                <a:cs typeface="Arial" charset="0"/>
              </a:rPr>
              <a:t> ▪</a:t>
            </a:r>
            <a:r>
              <a:rPr lang="de-DE" sz="1000" dirty="0">
                <a:solidFill>
                  <a:schemeClr val="bg1"/>
                </a:solidFill>
                <a:latin typeface="+mn-lt"/>
              </a:rPr>
              <a:t> Fax. +49 431 64 959-898 </a:t>
            </a:r>
            <a:r>
              <a:rPr lang="de-DE" sz="1000" dirty="0">
                <a:solidFill>
                  <a:schemeClr val="bg1"/>
                </a:solidFill>
                <a:latin typeface="+mn-lt"/>
                <a:cs typeface="Arial" charset="0"/>
              </a:rPr>
              <a:t>▪ </a:t>
            </a:r>
            <a:r>
              <a:rPr lang="de-DE" sz="1000" dirty="0">
                <a:solidFill>
                  <a:schemeClr val="bg1"/>
                </a:solidFill>
                <a:latin typeface="+mn-lt"/>
              </a:rPr>
              <a:t>info@ipp-esn.de </a:t>
            </a:r>
            <a:r>
              <a:rPr lang="de-DE" sz="1000" dirty="0">
                <a:solidFill>
                  <a:schemeClr val="bg1"/>
                </a:solidFill>
                <a:latin typeface="+mn-lt"/>
                <a:cs typeface="Arial" charset="0"/>
              </a:rPr>
              <a:t>▪ </a:t>
            </a:r>
            <a:r>
              <a:rPr lang="de-DE" sz="1000" dirty="0">
                <a:solidFill>
                  <a:schemeClr val="bg1"/>
                </a:solidFill>
                <a:latin typeface="+mn-lt"/>
              </a:rPr>
              <a:t>www.ipp-kiel.de</a:t>
            </a:r>
          </a:p>
        </p:txBody>
      </p:sp>
      <p:pic>
        <p:nvPicPr>
          <p:cNvPr id="13" name="Picture 3" descr="Querbalken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0" y="-5856"/>
            <a:ext cx="10693400" cy="15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Querbalken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0" y="7434302"/>
            <a:ext cx="10693400" cy="157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0" y="7385627"/>
            <a:ext cx="3073047" cy="25921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r"/>
            <a:r>
              <a:rPr lang="de-DE" sz="1000" dirty="0">
                <a:solidFill>
                  <a:schemeClr val="bg1"/>
                </a:solidFill>
              </a:rPr>
              <a:t>IPP ESN Power</a:t>
            </a:r>
            <a:r>
              <a:rPr lang="de-DE" sz="1000" baseline="0" dirty="0">
                <a:solidFill>
                  <a:schemeClr val="bg1"/>
                </a:solidFill>
              </a:rPr>
              <a:t> Engineering GmbH</a:t>
            </a:r>
            <a:endParaRPr lang="de-DE" sz="1000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894005" y="7434302"/>
            <a:ext cx="799395" cy="157153"/>
          </a:xfrm>
          <a:prstGeom prst="rect">
            <a:avLst/>
          </a:prstGeom>
          <a:noFill/>
        </p:spPr>
        <p:txBody>
          <a:bodyPr wrap="square" lIns="118982" tIns="59491" rIns="118982" bIns="59491" rtlCol="0" anchor="ctr">
            <a:noAutofit/>
          </a:bodyPr>
          <a:lstStyle/>
          <a:p>
            <a:pPr marL="0" indent="0" algn="r">
              <a:spcAft>
                <a:spcPts val="780"/>
              </a:spcAft>
              <a:buFont typeface="Arial Narrow" panose="020B0606020202030204" pitchFamily="34" charset="0"/>
              <a:buNone/>
            </a:pPr>
            <a:fld id="{7D6A01C0-39BF-448E-BA5B-77E0B062F3B2}" type="slidenum">
              <a:rPr lang="de-DE" sz="1000" smtClean="0">
                <a:solidFill>
                  <a:schemeClr val="bg1"/>
                </a:solidFill>
              </a:rPr>
              <a:pPr marL="0" indent="0" algn="r">
                <a:spcAft>
                  <a:spcPts val="780"/>
                </a:spcAft>
                <a:buFont typeface="Arial Narrow" panose="020B0606020202030204" pitchFamily="34" charset="0"/>
                <a:buNone/>
              </a:pPr>
              <a:t>‹Nr.›</a:t>
            </a:fld>
            <a:endParaRPr lang="de-DE" sz="1000" dirty="0">
              <a:solidFill>
                <a:schemeClr val="bg1"/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8749184" y="227366"/>
            <a:ext cx="1944216" cy="1104993"/>
            <a:chOff x="8749184" y="227366"/>
            <a:chExt cx="1944216" cy="1104993"/>
          </a:xfrm>
        </p:grpSpPr>
        <p:pic>
          <p:nvPicPr>
            <p:cNvPr id="17" name="Picture 19" descr="ipp-esn-logo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9595" y="227366"/>
              <a:ext cx="673569" cy="789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/>
            <p:cNvPicPr>
              <a:picLocks noChangeAspect="1"/>
            </p:cNvPicPr>
            <p:nvPr userDrawn="1"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04254" y="445135"/>
              <a:ext cx="876176" cy="311160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 userDrawn="1"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064"/>
            <a:stretch/>
          </p:blipFill>
          <p:spPr>
            <a:xfrm>
              <a:off x="8749184" y="983603"/>
              <a:ext cx="1944216" cy="348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484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7" r:id="rId3"/>
    <p:sldLayoutId id="2147483668" r:id="rId4"/>
    <p:sldLayoutId id="2147483669" r:id="rId5"/>
    <p:sldLayoutId id="2147483676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>
    <p:split orient="vert"/>
  </p:transition>
  <p:hf hdr="0" ftr="0" dt="0"/>
  <p:txStyles>
    <p:titleStyle>
      <a:lvl1pPr algn="l" defTabSz="1042872" rtl="0" eaLnBrk="1" latinLnBrk="0" hangingPunct="1">
        <a:spcBef>
          <a:spcPct val="0"/>
        </a:spcBef>
        <a:buNone/>
        <a:defRPr sz="4000" kern="1200" cap="small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91076" indent="-391076" algn="l" defTabSz="1042872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 Narrow" panose="020B0606020202030204" pitchFamily="34" charset="0"/>
        <a:buChar char="▪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847334" indent="-325898" algn="l" defTabSz="1042872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 Narrow" panose="020B0606020202030204" pitchFamily="34" charset="0"/>
        <a:buChar char="▪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303590" indent="-260718" algn="l" defTabSz="1042872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 Narrow" panose="020B0606020202030204" pitchFamily="34" charset="0"/>
        <a:buChar char="▪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825026" indent="-260718" algn="l" defTabSz="1042872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 Narrow" panose="020B0606020202030204" pitchFamily="34" charset="0"/>
        <a:buChar char="▪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346462" indent="-260718" algn="l" defTabSz="1042872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Arial Narrow" panose="020B0606020202030204" pitchFamily="34" charset="0"/>
        <a:buChar char="▪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867898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3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0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06" indent="-260718" algn="l" defTabSz="10428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08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4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79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16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2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87" algn="l" defTabSz="104287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eizung.de/waermepumpe/wissen/waermepumpe-mit-solarthermie-verschiedene-moeglichkeiten/" TargetMode="External"/><Relationship Id="rId2" Type="http://schemas.openxmlformats.org/officeDocument/2006/relationships/hyperlink" Target="https://www.umweltbundesamt.de/sites/default/files/medien/376/publikationen/waermedaemmung_fragen_und_antworten_web.pdf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danfoss.com/de-de/service-and-support/downloads/dhs/beg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5" Type="http://schemas.openxmlformats.org/officeDocument/2006/relationships/image" Target="NUL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78_23F31278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energie-fachberater.de/" TargetMode="External"/><Relationship Id="rId4" Type="http://schemas.openxmlformats.org/officeDocument/2006/relationships/hyperlink" Target="http://www.bauen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utsche-daemm.de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ulinks.de/" TargetMode="External"/><Relationship Id="rId2" Type="http://schemas.openxmlformats.org/officeDocument/2006/relationships/hyperlink" Target="http://www.deutsche-daemm.de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vdzev.de/broschueren/formulare-hydraulischer-abgleich/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fa.de/SharedDocs/Downloads/DE/Energie/beg_infoblatt_foerderfaehige_kosten.pdf?__blob=publicationFile&amp;v=15" TargetMode="External"/><Relationship Id="rId2" Type="http://schemas.openxmlformats.org/officeDocument/2006/relationships/hyperlink" Target="https://produkte.zehnder-systems.de/de/produkt/zehnder-nova-neo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fw.de/inlandsfoerderung/Privatpersonen/Bestehende-Immobilie/F&#246;rderprodukte/Bundesf&#246;rderung-f&#252;r-effiziente-Geb&#228;ude-Wohngeb&#228;ude-Kredit-(261-262)/" TargetMode="Externa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limaschutzregion-flensburg.de/seite/431992/zu-hause.html" TargetMode="External"/><Relationship Id="rId2" Type="http://schemas.openxmlformats.org/officeDocument/2006/relationships/hyperlink" Target="https://uba.co2-rechner.de/de_D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leswig-holstein.de/DE/Fachinhalte/K/klimaschutz/energiewendeKlimaschutzgesetz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free-icons/meeting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pi.de/p/Brennstoffkosten-in-Deutschland-Marz-2022-tTpXC9rdPy3z79zwb2KCYv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3400" dirty="0"/>
              <a:t>energetisches Quartierskonzept Jevenstedt -</a:t>
            </a:r>
            <a:br>
              <a:rPr lang="de-DE" sz="3400" dirty="0"/>
            </a:br>
            <a:r>
              <a:rPr lang="de-DE" sz="3400" dirty="0"/>
              <a:t>Alter Ortskern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Öffentliche Veranstaltung</a:t>
            </a: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7101537" y="5606652"/>
            <a:ext cx="3593824" cy="41119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>
            <a:lvl1pPr marL="0" indent="0" algn="ctr" defTabSz="914239" rtl="0" eaLnBrk="1" latinLnBrk="0" hangingPunct="1">
              <a:spcBef>
                <a:spcPts val="0"/>
              </a:spcBef>
              <a:spcAft>
                <a:spcPts val="526"/>
              </a:spcAft>
              <a:buFont typeface="Arial Narrow" panose="020B0606020202030204" pitchFamily="34" charset="0"/>
              <a:buNone/>
              <a:defRPr sz="2100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19" indent="0" algn="ctr" defTabSz="914239" rtl="0" eaLnBrk="1" latinLnBrk="0" hangingPunct="1">
              <a:spcBef>
                <a:spcPts val="0"/>
              </a:spcBef>
              <a:spcAft>
                <a:spcPts val="526"/>
              </a:spcAft>
              <a:buFont typeface="Arial Narrow" panose="020B0606020202030204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239" indent="0" algn="ctr" defTabSz="914239" rtl="0" eaLnBrk="1" latinLnBrk="0" hangingPunct="1">
              <a:spcBef>
                <a:spcPts val="0"/>
              </a:spcBef>
              <a:spcAft>
                <a:spcPts val="526"/>
              </a:spcAft>
              <a:buFont typeface="Arial Narrow" panose="020B0606020202030204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358" indent="0" algn="ctr" defTabSz="914239" rtl="0" eaLnBrk="1" latinLnBrk="0" hangingPunct="1">
              <a:spcBef>
                <a:spcPts val="0"/>
              </a:spcBef>
              <a:spcAft>
                <a:spcPts val="526"/>
              </a:spcAft>
              <a:buFont typeface="Arial Narrow" panose="020B0606020202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477" indent="0" algn="ctr" defTabSz="914239" rtl="0" eaLnBrk="1" latinLnBrk="0" hangingPunct="1">
              <a:spcBef>
                <a:spcPts val="0"/>
              </a:spcBef>
              <a:spcAft>
                <a:spcPts val="526"/>
              </a:spcAft>
              <a:buFont typeface="Arial Narrow" panose="020B0606020202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596" indent="0" algn="ctr" defTabSz="9142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716" indent="0" algn="ctr" defTabSz="9142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199835" indent="0" algn="ctr" defTabSz="9142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6954" indent="0" algn="ctr" defTabSz="91423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05. Mai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D8BDF91-7C81-4BB9-96C8-25938FEC72D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6692" y="252239"/>
            <a:ext cx="920115" cy="992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938206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dirty="0"/>
              <a:t>Recherche und Aufnahme der notwendigen Daten für die Erstellung eines GIS-basierten Wärmeatlas für das Untersuchungsgebiet: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GIS-Daten, LoD1-Gebäudehöhenmodell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Gebäudetypen, Katasterdaten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Anlagen- &amp; Verbrauchsdaten (Wärme, Öl, Gas, Pellets, Strom, …)</a:t>
            </a:r>
          </a:p>
          <a:p>
            <a:pPr marL="612000" lvl="1" indent="-3240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de-DE" dirty="0"/>
              <a:t>Umfrage</a:t>
            </a:r>
          </a:p>
          <a:p>
            <a:pPr marL="612000" lvl="1" indent="-3240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de-DE" dirty="0"/>
              <a:t>Verbrauchsdaten vom Netzbetreiber</a:t>
            </a:r>
          </a:p>
          <a:p>
            <a:pPr marL="612000" lvl="1" indent="-3240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de-DE" dirty="0"/>
              <a:t>Daten der Schornsteinfeger</a:t>
            </a:r>
            <a:br>
              <a:rPr lang="de-DE" dirty="0"/>
            </a:br>
            <a:r>
              <a:rPr lang="de-DE" dirty="0"/>
              <a:t>(Heizungsanlagen)</a:t>
            </a:r>
          </a:p>
          <a:p>
            <a:pPr marL="612000" lvl="1" indent="-32400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Ä"/>
            </a:pPr>
            <a:r>
              <a:rPr lang="de-DE" dirty="0"/>
              <a:t>Klima-Navi</a:t>
            </a:r>
          </a:p>
          <a:p>
            <a:pPr marL="612000" lvl="1" indent="-324000">
              <a:lnSpc>
                <a:spcPct val="100000"/>
              </a:lnSpc>
              <a:buFont typeface="Wingdings" panose="05000000000000000000" pitchFamily="2" charset="2"/>
              <a:buChar char="Ä"/>
            </a:pPr>
            <a:r>
              <a:rPr lang="de-DE" dirty="0"/>
              <a:t>…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2400" b="1" dirty="0"/>
              <a:t>Ergebnis: thematische Karten zu aktuellen</a:t>
            </a:r>
            <a:br>
              <a:rPr lang="de-DE" sz="2400" b="1" dirty="0"/>
            </a:br>
            <a:r>
              <a:rPr lang="de-DE" sz="2400" b="1" dirty="0"/>
              <a:t>Wärmedaten u. ä.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5D34C91-72F8-43C3-BA45-C3D241397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dirty="0"/>
              <a:t>Quartierskonzepte: Vorgehensweise &amp; Beteiligungsmöglichkeiten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kern="0" dirty="0">
                <a:latin typeface="Arial Narrow" panose="020B0606020202030204" pitchFamily="34" charset="0"/>
              </a:rPr>
              <a:t>Schritt 1: energetischer Ist-Zustand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20" y="4067941"/>
            <a:ext cx="2993136" cy="2627376"/>
          </a:xfrm>
          <a:prstGeom prst="rect">
            <a:avLst/>
          </a:prstGeom>
        </p:spPr>
      </p:pic>
      <p:pic>
        <p:nvPicPr>
          <p:cNvPr id="10" name="Grafik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061" y="3786550"/>
            <a:ext cx="3597215" cy="28483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812" y="5281220"/>
            <a:ext cx="4041900" cy="202780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00825953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0"/>
          <a:stretch/>
        </p:blipFill>
        <p:spPr>
          <a:xfrm>
            <a:off x="4531155" y="4107543"/>
            <a:ext cx="6048672" cy="3042861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dirty="0"/>
              <a:t>Maßnahmen identifizieren und bewerten: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oberste Geschossdecke dämmen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Kellerdecke dämmen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Außenwand (Kerndämmung)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Fenster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hydraulischer Abgleich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Hocheffizienzpumpen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Verbrauchsverhalten ändern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…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Ä"/>
            </a:pPr>
            <a:r>
              <a:rPr lang="de-DE" sz="2400" dirty="0"/>
              <a:t>Muster-Sanierungsberatungen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2400" b="1" dirty="0"/>
              <a:t>Ergebnis: mögliche zukünftige Entwicklungen des</a:t>
            </a:r>
            <a:br>
              <a:rPr lang="de-DE" sz="2400" b="1" dirty="0"/>
            </a:br>
            <a:r>
              <a:rPr lang="de-DE" sz="2400" b="1" dirty="0"/>
              <a:t>Energieverbrauchs (Fokus Wärme)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C1D4B6A-35B3-409A-9F69-61808D83B3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Quartierskonzepte: Vorgehensweise &amp; Beteiligungsmöglichkeiten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de-DE" kern="0" dirty="0">
                <a:latin typeface="Arial Narrow" panose="020B0606020202030204" pitchFamily="34" charset="0"/>
              </a:rPr>
              <a:t>Schritt 2: Einsparmöglichkeiten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9160" y="1908423"/>
            <a:ext cx="2760667" cy="17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172" y="1908423"/>
            <a:ext cx="2370776" cy="177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56169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Diskussion zukünftiger Erzeugungs- / Versorgungsmöglichkeiten: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Abwärme (z.B. aus Biogasanlagen),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Solarthermie,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Pellets oder Hackschnitzel,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Wärmepumpen,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Speicher,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Gas- / </a:t>
            </a:r>
            <a:r>
              <a:rPr lang="de-DE" sz="2400" dirty="0" err="1"/>
              <a:t>Ölkessel</a:t>
            </a:r>
            <a:r>
              <a:rPr lang="de-DE" sz="2400" dirty="0"/>
              <a:t>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…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400" dirty="0"/>
              <a:t>Berücksichtigung von Wärmespeichern und Wärmenetzen.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2400" b="1" dirty="0"/>
              <a:t>Ergebnis: Versorgungsoptionen</a:t>
            </a:r>
            <a:br>
              <a:rPr lang="de-DE" sz="2400" b="1" dirty="0"/>
            </a:br>
            <a:r>
              <a:rPr lang="de-DE" sz="2400" b="1" dirty="0"/>
              <a:t>(technisch, wirtschaftlich, klimabezogen, organisatorisch)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C275C2-56ED-49E2-894B-A39112115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Quartierskonzepte: Vorgehensweise &amp; Beteiligungsmöglichkeiten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Schritt 3: Bedarfsdeckung</a:t>
            </a:r>
          </a:p>
        </p:txBody>
      </p:sp>
      <p:pic>
        <p:nvPicPr>
          <p:cNvPr id="5" name="Picture 3" descr="kWh-kg-€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015" y="4500711"/>
            <a:ext cx="1949237" cy="193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24" y="2167583"/>
            <a:ext cx="2952328" cy="153767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267286" y="3534248"/>
            <a:ext cx="3191982" cy="31839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550" dirty="0">
                <a:solidFill>
                  <a:schemeClr val="bg1"/>
                </a:solidFill>
              </a:rPr>
              <a:t>Foto: https://www.vodafone.de/featured/digital-life/kaminfeuer-apps-eine-auswahl-und-infos-zum-streaming-auf-tv/</a:t>
            </a:r>
          </a:p>
        </p:txBody>
      </p:sp>
    </p:spTree>
    <p:extLst>
      <p:ext uri="{BB962C8B-B14F-4D97-AF65-F5344CB8AC3E}">
        <p14:creationId xmlns:p14="http://schemas.microsoft.com/office/powerpoint/2010/main" val="11955810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Kommunikation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400" u="sng" dirty="0"/>
              <a:t>Lenkungsgruppe: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steuert den Arbeitsablauf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berät über wesentliche Weichenstellungen</a:t>
            </a:r>
          </a:p>
          <a:p>
            <a:pPr marL="612000" indent="-324000">
              <a:lnSpc>
                <a:spcPct val="100000"/>
              </a:lnSpc>
              <a:buFont typeface="Wingdings" panose="05000000000000000000" pitchFamily="2" charset="2"/>
              <a:buChar char="Ä"/>
            </a:pPr>
            <a:r>
              <a:rPr lang="de-DE" sz="2400" dirty="0"/>
              <a:t>Bürgermeister, Gemeindevertreter, Amt </a:t>
            </a:r>
            <a:r>
              <a:rPr lang="de-DE" sz="2400" dirty="0" err="1"/>
              <a:t>Jevenstedt</a:t>
            </a:r>
            <a:r>
              <a:rPr lang="de-DE" sz="2400" dirty="0"/>
              <a:t>, Klimaschutzmanagement der Klimaschutzagentur</a:t>
            </a:r>
            <a:endParaRPr lang="de-DE" sz="24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400" u="sng" dirty="0">
                <a:sym typeface="Wingdings" panose="05000000000000000000" pitchFamily="2" charset="2"/>
              </a:rPr>
              <a:t>öffentliche Veranstaltung:</a:t>
            </a:r>
            <a:endParaRPr lang="de-DE" sz="2400" dirty="0">
              <a:sym typeface="Wingdings" panose="05000000000000000000" pitchFamily="2" charset="2"/>
            </a:endParaRPr>
          </a:p>
          <a:p>
            <a:pPr marL="0" indent="-252000">
              <a:lnSpc>
                <a:spcPct val="100000"/>
              </a:lnSpc>
            </a:pPr>
            <a:r>
              <a:rPr lang="de-DE" sz="2400" dirty="0">
                <a:sym typeface="Wingdings" panose="05000000000000000000" pitchFamily="2" charset="2"/>
              </a:rPr>
              <a:t>Einführung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>
                <a:sym typeface="Wingdings" panose="05000000000000000000" pitchFamily="2" charset="2"/>
              </a:rPr>
              <a:t>Einsparmöglichkeiten - konkret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>
                <a:sym typeface="Wingdings" panose="05000000000000000000" pitchFamily="2" charset="2"/>
              </a:rPr>
              <a:t>Ergebnisse der Mustersanierungen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>
                <a:sym typeface="Wingdings" panose="05000000000000000000" pitchFamily="2" charset="2"/>
              </a:rPr>
              <a:t>günstige und klimafreundliche Wärmeerzeugung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2"/>
          <a:stretch/>
        </p:blipFill>
        <p:spPr bwMode="auto">
          <a:xfrm>
            <a:off x="5922764" y="3636615"/>
            <a:ext cx="3130770" cy="19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075" y="4716735"/>
            <a:ext cx="1841227" cy="269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28551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Aufgaben des Sanierungsmanagements: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Umsetzungsbegleitung Wärmeversorgung &amp; Sanierung,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Beantragung Fördermittel,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Klärung Betreiberfrage Wärmenetz,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Abfrage potentielles Kundeninteresse,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Verstätigung Bürgerberatung,</a:t>
            </a:r>
          </a:p>
          <a:p>
            <a:pPr marL="0" indent="-252000">
              <a:lnSpc>
                <a:spcPct val="100000"/>
              </a:lnSpc>
            </a:pPr>
            <a:r>
              <a:rPr lang="de-DE" sz="2400" dirty="0"/>
              <a:t>etc.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de-DE" sz="2400" b="1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endParaRPr lang="de-DE" sz="2400" b="1" dirty="0"/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de-DE" sz="2400" b="1" dirty="0"/>
              <a:t>Ergebnis: konkrete CO</a:t>
            </a:r>
            <a:r>
              <a:rPr lang="de-DE" sz="2400" b="1" baseline="-25000" dirty="0"/>
              <a:t>2</a:t>
            </a:r>
            <a:r>
              <a:rPr lang="de-DE" sz="2400" b="1" dirty="0"/>
              <a:t>-Einsparung durch umgesetzte Projekte</a:t>
            </a:r>
            <a:br>
              <a:rPr lang="de-DE" sz="2400" b="1" dirty="0"/>
            </a:br>
            <a:endParaRPr lang="de-DE" sz="2400" b="1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EC275C2-56ED-49E2-894B-A39112115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Der Kümmerer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Übergang Sanierungsmanagement</a:t>
            </a:r>
          </a:p>
        </p:txBody>
      </p:sp>
      <p:pic>
        <p:nvPicPr>
          <p:cNvPr id="9" name="Grafik 8" descr="Bagger">
            <a:extLst>
              <a:ext uri="{FF2B5EF4-FFF2-40B4-BE49-F238E27FC236}">
                <a16:creationId xmlns:a16="http://schemas.microsoft.com/office/drawing/2014/main" id="{B9027A8A-46C8-4B89-ADED-4BDDAE85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01868" y="3971504"/>
            <a:ext cx="914400" cy="914400"/>
          </a:xfrm>
          <a:prstGeom prst="rect">
            <a:avLst/>
          </a:prstGeom>
        </p:spPr>
      </p:pic>
      <p:pic>
        <p:nvPicPr>
          <p:cNvPr id="15" name="Grafik 14" descr="Händedruck">
            <a:extLst>
              <a:ext uri="{FF2B5EF4-FFF2-40B4-BE49-F238E27FC236}">
                <a16:creationId xmlns:a16="http://schemas.microsoft.com/office/drawing/2014/main" id="{802E822B-24D4-419E-B555-72CA726FA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5012" y="2982748"/>
            <a:ext cx="914400" cy="914400"/>
          </a:xfrm>
          <a:prstGeom prst="rect">
            <a:avLst/>
          </a:prstGeom>
        </p:spPr>
      </p:pic>
      <p:pic>
        <p:nvPicPr>
          <p:cNvPr id="17" name="Grafik 16" descr="Fragen">
            <a:extLst>
              <a:ext uri="{FF2B5EF4-FFF2-40B4-BE49-F238E27FC236}">
                <a16:creationId xmlns:a16="http://schemas.microsoft.com/office/drawing/2014/main" id="{E336E1AA-35B8-413E-969D-DF44E8961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83004" y="18455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45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19:10	Einführung: Inhalte und Ablauf von Quartierskonzept und Sanierungsmanagement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19:20	Energie-Einsparmöglichkeiten am eigenen Haus: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2400" b="1" dirty="0">
                <a:sym typeface="Wingdings" panose="05000000000000000000" pitchFamily="2" charset="2"/>
              </a:rPr>
              <a:t>Was kann Jede/r tun - 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3556356367"/>
      </p:ext>
    </p:extLst>
  </p:cSld>
  <p:clrMapOvr>
    <a:masterClrMapping/>
  </p:clrMapOvr>
  <p:transition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572B69-7476-4CA8-93F2-DFB0C9EF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70" y="1548384"/>
            <a:ext cx="9564558" cy="5760640"/>
          </a:xfrm>
        </p:spPr>
        <p:txBody>
          <a:bodyPr>
            <a:normAutofit/>
          </a:bodyPr>
          <a:lstStyle/>
          <a:p>
            <a:r>
              <a:rPr lang="de-DE" u="sng" dirty="0"/>
              <a:t>Ziel: Maximierung der Förderung</a:t>
            </a:r>
          </a:p>
          <a:p>
            <a:pPr lvl="1"/>
            <a:r>
              <a:rPr lang="de-DE" dirty="0"/>
              <a:t>Hohe Wärmeschutzqualität erreichen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/>
              <a:t>Transmissionswärmeverluste minimieren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Geringer Primärenergieverbrauch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de-DE" dirty="0"/>
              <a:t>Erneuerbare  Energien nutzen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/>
          </a:p>
          <a:p>
            <a:pPr lvl="1">
              <a:buFont typeface="Wingdings" panose="05000000000000000000" pitchFamily="2" charset="2"/>
              <a:buChar char="Ø"/>
            </a:pPr>
            <a:endParaRPr lang="de-DE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Diese beiden Kriterien sind entscheidend für die Gewährung der </a:t>
            </a:r>
            <a:r>
              <a:rPr lang="de-DE" b="1" dirty="0"/>
              <a:t>Zuschüsse</a:t>
            </a:r>
            <a:r>
              <a:rPr lang="de-DE" dirty="0"/>
              <a:t> nach der Bundesförderung für effiziente Gebäude (</a:t>
            </a:r>
            <a:r>
              <a:rPr lang="de-DE" b="1" dirty="0"/>
              <a:t>BEG</a:t>
            </a:r>
            <a:r>
              <a:rPr lang="de-DE" dirty="0"/>
              <a:t>)!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de-DE" dirty="0"/>
          </a:p>
          <a:p>
            <a:pPr marL="391076" lvl="1" indent="-391076"/>
            <a:endParaRPr lang="de-DE" sz="2800" u="sng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EBA351-4017-4D52-B92E-F315AA682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Im und am Gebäude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425A9C-E5A0-4C08-B72B-D8833072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 Gebäudesanierung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F717CD-0B61-4920-997A-7E1FA06E4F86}"/>
              </a:ext>
            </a:extLst>
          </p:cNvPr>
          <p:cNvSpPr txBox="1"/>
          <p:nvPr/>
        </p:nvSpPr>
        <p:spPr>
          <a:xfrm>
            <a:off x="666750" y="6991374"/>
            <a:ext cx="90004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Quellen:	 </a:t>
            </a:r>
            <a:r>
              <a:rPr lang="de-DE" sz="800" dirty="0">
                <a:hlinkClick r:id="rId2"/>
              </a:rPr>
              <a:t>https://www.umweltbundesamt.de/sites/default/files/medien/376/publikationen/waermedaemmung_fragen_und_antworten_web.pdf</a:t>
            </a:r>
            <a:endParaRPr lang="de-DE" sz="800" dirty="0"/>
          </a:p>
          <a:p>
            <a:r>
              <a:rPr lang="de-DE" sz="800" dirty="0"/>
              <a:t>	 </a:t>
            </a:r>
            <a:r>
              <a:rPr lang="de-DE" sz="800" dirty="0">
                <a:hlinkClick r:id="rId3"/>
              </a:rPr>
              <a:t>https://heizung.de/waermepumpe/wissen/waermepumpe-mit-solarthermie-verschiedene-moeglichkeiten/</a:t>
            </a:r>
            <a:r>
              <a:rPr lang="de-DE" sz="800" dirty="0"/>
              <a:t> </a:t>
            </a:r>
          </a:p>
          <a:p>
            <a:endParaRPr lang="de-DE" sz="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34D994-9552-4A13-BF6D-00E5DE498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972" y="1748709"/>
            <a:ext cx="2160240" cy="122234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F8FF68-F1C5-4D51-8EB3-5DAC2FE8C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4972" y="3631954"/>
            <a:ext cx="2160000" cy="14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71272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572B69-7476-4CA8-93F2-DFB0C9EF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70" y="1548384"/>
            <a:ext cx="9564558" cy="5760640"/>
          </a:xfrm>
        </p:spPr>
        <p:txBody>
          <a:bodyPr>
            <a:normAutofit/>
          </a:bodyPr>
          <a:lstStyle/>
          <a:p>
            <a:r>
              <a:rPr lang="de-DE" u="sng" dirty="0"/>
              <a:t>Beratung nutzen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Information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BAFA-Energieberatung (</a:t>
            </a:r>
            <a:r>
              <a:rPr lang="de-DE" dirty="0" err="1"/>
              <a:t>iFSP</a:t>
            </a:r>
            <a:r>
              <a:rPr lang="de-DE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dirty="0"/>
              <a:t>Konzept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de-DE" dirty="0"/>
          </a:p>
          <a:p>
            <a:pPr marL="391076" lvl="1" indent="-391076"/>
            <a:r>
              <a:rPr lang="de-DE" sz="2800" u="sng" dirty="0"/>
              <a:t>Förderung nutzen</a:t>
            </a:r>
          </a:p>
          <a:p>
            <a:pPr marL="847332" lvl="2" indent="-391076"/>
            <a:r>
              <a:rPr lang="de-DE" sz="2400" dirty="0"/>
              <a:t>Informieren (z.B. 20% Zuschuss Wärmedämmung)</a:t>
            </a:r>
          </a:p>
          <a:p>
            <a:pPr marL="847332" lvl="2" indent="-391076"/>
            <a:r>
              <a:rPr lang="de-DE" sz="2400" dirty="0"/>
              <a:t>Optimieren (Beratung, Angebote, Förderung,...)</a:t>
            </a:r>
          </a:p>
          <a:p>
            <a:pPr marL="847332" lvl="2" indent="-391076"/>
            <a:r>
              <a:rPr lang="de-DE" sz="2400" dirty="0"/>
              <a:t>Anträge online</a:t>
            </a:r>
            <a:endParaRPr lang="de-DE" sz="2800" dirty="0"/>
          </a:p>
          <a:p>
            <a:pPr marL="391076" lvl="1" indent="-391076"/>
            <a:endParaRPr lang="de-DE" sz="2800" u="sng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EBA351-4017-4D52-B92E-F315AA682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Im und am Gebäude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425A9C-E5A0-4C08-B72B-D8833072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 Gebäudesanierung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F717CD-0B61-4920-997A-7E1FA06E4F86}"/>
              </a:ext>
            </a:extLst>
          </p:cNvPr>
          <p:cNvSpPr txBox="1"/>
          <p:nvPr/>
        </p:nvSpPr>
        <p:spPr>
          <a:xfrm>
            <a:off x="666750" y="7093580"/>
            <a:ext cx="53451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Quellen: 	</a:t>
            </a:r>
            <a:r>
              <a:rPr lang="de-DE" sz="800" dirty="0">
                <a:hlinkClick r:id="rId2"/>
              </a:rPr>
              <a:t>https://www.danfoss.com/de-de/service-and-support/downloads/dhs/beg/</a:t>
            </a:r>
            <a:r>
              <a:rPr lang="de-DE" sz="800" dirty="0"/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59BEAC-F1EE-4E5E-A4C7-BDF5BC041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718" y="1695657"/>
            <a:ext cx="2880000" cy="2049426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E9630D-D8D9-45D2-80C3-2198F15A4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236" y="4539637"/>
            <a:ext cx="2880000" cy="18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346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D:\Users\Fabian\Eigene Dateien\Desktop\Wärmeverluste Gebäude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915" y="1688599"/>
            <a:ext cx="5366981" cy="303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bosy-online.de/EnEV/EnEV-Farbskala-gr-Den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2914" y="5053468"/>
            <a:ext cx="5671397" cy="186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so-geht-s.de/typo3temp/pics/d3a8ddf0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115" y="2029545"/>
            <a:ext cx="3077014" cy="21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929209" y="5641770"/>
                <a:ext cx="3529492" cy="775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2315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315" i="1">
                              <a:latin typeface="Cambria Math"/>
                            </a:rPr>
                            <m:t>25.000 </m:t>
                          </m:r>
                          <m:r>
                            <a:rPr lang="de-DE" sz="2315" i="1">
                              <a:latin typeface="Cambria Math"/>
                            </a:rPr>
                            <m:t>𝑘𝑊h</m:t>
                          </m:r>
                        </m:num>
                        <m:den>
                          <m:r>
                            <a:rPr lang="de-DE" sz="2315" i="1">
                              <a:latin typeface="Cambria Math"/>
                            </a:rPr>
                            <m:t>100</m:t>
                          </m:r>
                          <m:r>
                            <a:rPr lang="de-DE" sz="2315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de-DE" sz="231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315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2315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315" i="1" smtClean="0">
                              <a:latin typeface="Cambria Math"/>
                            </a:rPr>
                            <m:t>·</m:t>
                          </m:r>
                          <m:r>
                            <a:rPr lang="de-DE" sz="2315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de-DE" sz="2315" i="1">
                          <a:latin typeface="Cambria Math"/>
                        </a:rPr>
                        <m:t>=250</m:t>
                      </m:r>
                      <m:f>
                        <m:fPr>
                          <m:ctrlPr>
                            <a:rPr lang="de-DE" sz="231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315" i="1">
                              <a:latin typeface="Cambria Math"/>
                            </a:rPr>
                            <m:t>𝑘𝑊h</m:t>
                          </m:r>
                        </m:num>
                        <m:den>
                          <m:sSup>
                            <m:sSupPr>
                              <m:ctrlPr>
                                <a:rPr lang="de-DE" sz="231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315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de-DE" sz="2315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315" i="1" smtClean="0">
                              <a:latin typeface="Cambria Math" panose="02040503050406030204" pitchFamily="18" charset="0"/>
                            </a:rPr>
                            <m:t>·</m:t>
                          </m:r>
                          <m:r>
                            <a:rPr lang="de-DE" sz="2315" i="1"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de-DE" sz="2315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209" y="5641770"/>
                <a:ext cx="3529492" cy="7758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Geschweifte Klammer rechts 6"/>
          <p:cNvSpPr/>
          <p:nvPr/>
        </p:nvSpPr>
        <p:spPr bwMode="auto">
          <a:xfrm rot="5400000">
            <a:off x="3527582" y="5862359"/>
            <a:ext cx="299186" cy="132282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817" tIns="50408" rIns="100817" bIns="50408" numCol="1" rtlCol="0" anchor="t" anchorCtr="0" compatLnSpc="1">
            <a:prstTxWarp prst="textNoShape">
              <a:avLst/>
            </a:prstTxWarp>
          </a:bodyPr>
          <a:lstStyle/>
          <a:p>
            <a:pPr defTabSz="1008126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lang="de-DE" sz="1985"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785488" y="6657183"/>
            <a:ext cx="1795500" cy="56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44" dirty="0">
                <a:latin typeface="Calibri" panose="020F0502020204030204" pitchFamily="34" charset="0"/>
                <a:cs typeface="Calibri" panose="020F0502020204030204" pitchFamily="34" charset="0"/>
              </a:rPr>
              <a:t>Spezifischer Wärmeverbrauch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967F968-146C-43F4-8B54-7A8AAEEF4E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altLang="de-DE" dirty="0"/>
              <a:t>Wärmeverluste und -Gewinne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altLang="de-DE" dirty="0">
                <a:latin typeface="+mn-lt"/>
              </a:rPr>
              <a:t>Gebäudebestand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284887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03B5D44-51C0-43B6-9E56-297D55DCD2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… </a:t>
            </a:r>
            <a:r>
              <a:rPr lang="de-DE" altLang="de-DE" dirty="0"/>
              <a:t>mit minimalem Primärenergie-Aufwand</a:t>
            </a:r>
            <a:endParaRPr lang="de-DE" dirty="0"/>
          </a:p>
        </p:txBody>
      </p:sp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+mn-lt"/>
              </a:rPr>
              <a:t>Wärmeversorgung …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420890" y="4878658"/>
            <a:ext cx="1908371" cy="39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6994" tIns="45237" rIns="86994" bIns="45237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98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Primärenergie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770636" y="4878658"/>
            <a:ext cx="1671455" cy="39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6994" tIns="45237" rIns="86994" bIns="45237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98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Endenergie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" y="2124447"/>
            <a:ext cx="9832915" cy="292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601849" y="1596411"/>
            <a:ext cx="1932323" cy="10428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544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Wärmeverluste: </a:t>
            </a:r>
          </a:p>
          <a:p>
            <a:r>
              <a:rPr lang="de-DE" sz="1544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Gebäudehülle,</a:t>
            </a:r>
          </a:p>
          <a:p>
            <a:r>
              <a:rPr lang="de-DE" sz="1544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Lüftung,</a:t>
            </a:r>
          </a:p>
          <a:p>
            <a:r>
              <a:rPr lang="de-DE" sz="1544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Heizungsanlage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8427773" y="4878658"/>
            <a:ext cx="1671455" cy="39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6994" tIns="45237" rIns="86994" bIns="45237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200">
                <a:solidFill>
                  <a:srgbClr val="000000"/>
                </a:solidFill>
                <a:latin typeface="Arial" charset="0"/>
                <a:ea typeface="MS Gothic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98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Nutzenergie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231" y="5574130"/>
            <a:ext cx="9541125" cy="1404492"/>
          </a:xfrm>
          <a:prstGeom prst="rect">
            <a:avLst/>
          </a:prstGeom>
        </p:spPr>
      </p:pic>
      <p:graphicFrame>
        <p:nvGraphicFramePr>
          <p:cNvPr id="10" name="Diagramm 9"/>
          <p:cNvGraphicFramePr>
            <a:graphicFrameLocks/>
          </p:cNvGraphicFramePr>
          <p:nvPr/>
        </p:nvGraphicFramePr>
        <p:xfrm>
          <a:off x="666749" y="1692274"/>
          <a:ext cx="9563676" cy="5661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613807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  <p:bldGraphic spid="10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19:10	Einführung: Inhalte und Ablauf von energetischem Quartierskonzept und darauf aufbauendem Sanierungsmanagement</a:t>
            </a:r>
          </a:p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19:20	Energie-Einsparmöglichkeiten am eigenen Haus: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>
                <a:sym typeface="Wingdings" panose="05000000000000000000" pitchFamily="2" charset="2"/>
              </a:rPr>
              <a:t>Was kann Jede/r tun - 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rgbClr val="006589"/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20:50	Fragen / Diskussion </a:t>
            </a:r>
          </a:p>
          <a:p>
            <a:pPr marL="896938" indent="-896938">
              <a:buNone/>
            </a:pPr>
            <a:r>
              <a:rPr lang="de-DE" sz="2400" dirty="0"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603132536"/>
      </p:ext>
    </p:extLst>
  </p:cSld>
  <p:clrMapOvr>
    <a:masterClrMapping/>
  </p:clrMapOvr>
  <p:transition>
    <p:split orient="vert"/>
  </p:transition>
  <p:extLst>
    <p:ext uri="{6950BFC3-D8DA-4A85-94F7-54DA5524770B}">
      <p188:commentRel xmlns:p188="http://schemas.microsoft.com/office/powerpoint/2018/8/main" xmlns="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"/>
          </p:nvPr>
        </p:nvSpPr>
        <p:spPr>
          <a:xfrm>
            <a:off x="5032524" y="1548384"/>
            <a:ext cx="5126206" cy="5760640"/>
          </a:xfrm>
        </p:spPr>
        <p:txBody>
          <a:bodyPr>
            <a:noAutofit/>
          </a:bodyPr>
          <a:lstStyle/>
          <a:p>
            <a:r>
              <a:rPr lang="de-DE" sz="2400" dirty="0"/>
              <a:t>Austausch alte Fenster gegen neue</a:t>
            </a:r>
            <a:br>
              <a:rPr lang="de-DE" sz="2400" dirty="0"/>
            </a:br>
            <a:r>
              <a:rPr lang="de-DE" sz="2400" dirty="0"/>
              <a:t>3-fach Wärmeschutzverglasung</a:t>
            </a:r>
          </a:p>
          <a:p>
            <a:r>
              <a:rPr lang="de-DE" sz="2400" dirty="0"/>
              <a:t>Dämmen der obersten Geschossdecke</a:t>
            </a:r>
          </a:p>
          <a:p>
            <a:r>
              <a:rPr lang="de-DE" sz="2400" dirty="0"/>
              <a:t>Dämmen der Kehlbalkenlage (Spitzboden), Dachschräge?</a:t>
            </a:r>
          </a:p>
          <a:p>
            <a:r>
              <a:rPr lang="de-DE" sz="2400" dirty="0"/>
              <a:t>Neue Dacheindeckung plus neue Dämmung Dachschräge </a:t>
            </a:r>
          </a:p>
          <a:p>
            <a:r>
              <a:rPr lang="de-DE" sz="2400" dirty="0"/>
              <a:t>Neue Schrägdach-Dämmung plus neue Gauben, neue Dachflächenfenster</a:t>
            </a:r>
          </a:p>
          <a:p>
            <a:r>
              <a:rPr lang="de-DE" sz="2400" dirty="0"/>
              <a:t>Dämmung Unterseite Kellerdecke</a:t>
            </a:r>
          </a:p>
          <a:p>
            <a:r>
              <a:rPr lang="de-DE" sz="2400" dirty="0"/>
              <a:t>Außenwand: nachträgliche Kerndämmung des Luftspalts</a:t>
            </a: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60422AF-16DB-4E27-8280-DC1FE4B5BA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  <a:sym typeface="Wingdings" panose="05000000000000000000" pitchFamily="2" charset="2"/>
              </a:rPr>
              <a:t>Sinnvolle Maßnahmen ergreifen!</a:t>
            </a:r>
            <a:endParaRPr lang="de-DE" dirty="0"/>
          </a:p>
        </p:txBody>
      </p:sp>
      <p:sp>
        <p:nvSpPr>
          <p:cNvPr id="60418" name="Titel 1"/>
          <p:cNvSpPr>
            <a:spLocks noGrp="1"/>
          </p:cNvSpPr>
          <p:nvPr>
            <p:ph type="title"/>
          </p:nvPr>
        </p:nvSpPr>
        <p:spPr>
          <a:xfrm>
            <a:off x="534671" y="451682"/>
            <a:ext cx="7764357" cy="619713"/>
          </a:xfrm>
        </p:spPr>
        <p:txBody>
          <a:bodyPr/>
          <a:lstStyle/>
          <a:p>
            <a:r>
              <a:rPr lang="de-DE" altLang="de-DE" dirty="0">
                <a:latin typeface="+mn-lt"/>
                <a:ea typeface="+mn-ea"/>
                <a:cs typeface="+mn-cs"/>
              </a:rPr>
              <a:t>Sanierungsmöglichkeiten </a:t>
            </a:r>
            <a:endParaRPr lang="de-DE" altLang="de-DE" sz="2646" dirty="0"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284" y="5919597"/>
            <a:ext cx="1249709" cy="128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379" y="5220791"/>
            <a:ext cx="1407235" cy="92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632" y="3770073"/>
            <a:ext cx="2037340" cy="101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622" y="2008871"/>
            <a:ext cx="2226372" cy="112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075" y="1639834"/>
            <a:ext cx="913653" cy="106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49063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59" y="1692274"/>
            <a:ext cx="8447415" cy="565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8060608" y="3828242"/>
            <a:ext cx="2451312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www.bauen.com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www.energie-fachberater.de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EF5823E-491B-4C2B-A8FF-18E0FDFF6C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altLang="de-DE" dirty="0"/>
              <a:t>Dach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4EECA0-C554-47DC-95E7-23BF41AA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Energetische Sanierung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4716979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414" y="4945780"/>
            <a:ext cx="2731612" cy="18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hteck 7"/>
          <p:cNvSpPr>
            <a:spLocks noChangeArrowheads="1"/>
          </p:cNvSpPr>
          <p:nvPr/>
        </p:nvSpPr>
        <p:spPr bwMode="auto">
          <a:xfrm>
            <a:off x="536400" y="7097876"/>
            <a:ext cx="6390508" cy="2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4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</a:t>
            </a:r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http://www.deutsche-daemm.de</a:t>
            </a:r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563" y="1703157"/>
            <a:ext cx="3951314" cy="285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CDDD39-9FA7-440A-B97C-35FDA637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1" y="451682"/>
            <a:ext cx="7764357" cy="619713"/>
          </a:xfrm>
        </p:spPr>
        <p:txBody>
          <a:bodyPr/>
          <a:lstStyle/>
          <a:p>
            <a:r>
              <a:rPr lang="de-DE" altLang="de-DE" dirty="0"/>
              <a:t>Energetische Sanierung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F4165B-A514-4848-B4FD-0A0C8D024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636" y="1548384"/>
            <a:ext cx="5388094" cy="57606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e-DE" altLang="de-DE" sz="2400" dirty="0">
                <a:cs typeface="Calibri" panose="020F0502020204030204" pitchFamily="34" charset="0"/>
              </a:rPr>
              <a:t>Außenwanddämmung (Bauphysik, Feuchte im Blick!)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e-DE" altLang="de-DE" sz="2400" dirty="0">
                <a:cs typeface="Calibri" panose="020F0502020204030204" pitchFamily="34" charset="0"/>
              </a:rPr>
              <a:t>Zweischaliges Mauerwerk: Luftschicht vorhanden?</a:t>
            </a:r>
          </a:p>
          <a:p>
            <a:pPr eaLnBrk="0" hangingPunct="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de-DE" altLang="de-DE" sz="2400" dirty="0">
                <a:cs typeface="Calibri" panose="020F0502020204030204" pitchFamily="34" charset="0"/>
              </a:rPr>
              <a:t>Nachträgliche Kerndämmung z. B. mit speziellen, rieselfähigen Dämmkügelchen, wie etwa </a:t>
            </a:r>
            <a:r>
              <a:rPr lang="de-DE" altLang="de-DE" dirty="0" err="1">
                <a:cs typeface="Calibri" panose="020F0502020204030204" pitchFamily="34" charset="0"/>
              </a:rPr>
              <a:t>Hyperlite</a:t>
            </a:r>
            <a:r>
              <a:rPr lang="de-DE" altLang="de-DE" dirty="0">
                <a:cs typeface="Calibri" panose="020F0502020204030204" pitchFamily="34" charset="0"/>
              </a:rPr>
              <a:t> ID 35</a:t>
            </a:r>
          </a:p>
          <a:p>
            <a:pPr marL="452438" lvl="1" indent="-236538" eaLnBrk="0" hangingPunct="0">
              <a:buClr>
                <a:srgbClr val="006589"/>
              </a:buClr>
              <a:buFont typeface="Arial" panose="020B0604020202020204" pitchFamily="34" charset="0"/>
              <a:buChar char="•"/>
            </a:pPr>
            <a:r>
              <a:rPr lang="de-DE" altLang="de-DE" dirty="0">
                <a:cs typeface="Calibri" panose="020F0502020204030204" pitchFamily="34" charset="0"/>
              </a:rPr>
              <a:t>Wärmeleitfähigkeit 0,035 W/(m²</a:t>
            </a:r>
            <a:r>
              <a:rPr lang="de-DE" altLang="de-DE" dirty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de-DE" altLang="de-DE" dirty="0">
                <a:cs typeface="Calibri" panose="020F0502020204030204" pitchFamily="34" charset="0"/>
              </a:rPr>
              <a:t>K) </a:t>
            </a:r>
          </a:p>
          <a:p>
            <a:pPr marL="452438" lvl="1" indent="-236538" eaLnBrk="0" hangingPunct="0">
              <a:buClr>
                <a:srgbClr val="006589"/>
              </a:buClr>
              <a:buFont typeface="Arial" panose="020B0604020202020204" pitchFamily="34" charset="0"/>
              <a:buChar char="•"/>
            </a:pPr>
            <a:r>
              <a:rPr lang="de-DE" altLang="de-DE" dirty="0">
                <a:cs typeface="Calibri" panose="020F0502020204030204" pitchFamily="34" charset="0"/>
              </a:rPr>
              <a:t>Kosten ca. 30 €/m² </a:t>
            </a:r>
            <a:br>
              <a:rPr lang="de-DE" altLang="de-DE" dirty="0">
                <a:cs typeface="Calibri" panose="020F0502020204030204" pitchFamily="34" charset="0"/>
              </a:rPr>
            </a:br>
            <a:r>
              <a:rPr lang="de-DE" altLang="de-DE" dirty="0">
                <a:cs typeface="Calibri" panose="020F0502020204030204" pitchFamily="34" charset="0"/>
              </a:rPr>
              <a:t>je nach Dicke Luftspalt, Größe des Objekts, Beschaffenheit der Außenwand, Anfahrt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9420CB-8A92-47D7-8ABA-E53AC9262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altLang="de-DE" dirty="0"/>
              <a:t>nachträgliche Kerndämmung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9257187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hteck 7"/>
          <p:cNvSpPr>
            <a:spLocks noChangeArrowheads="1"/>
          </p:cNvSpPr>
          <p:nvPr/>
        </p:nvSpPr>
        <p:spPr bwMode="auto">
          <a:xfrm>
            <a:off x="4050556" y="7109581"/>
            <a:ext cx="6390508" cy="2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</a:t>
            </a:r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http://www.deutsche-daemm.de</a:t>
            </a:r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</a:t>
            </a:r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www.baulinks.de</a:t>
            </a:r>
            <a:r>
              <a:rPr lang="de-DE" altLang="de-DE" sz="77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22" y="1692399"/>
            <a:ext cx="4620772" cy="284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774" y="4675776"/>
            <a:ext cx="2436068" cy="268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6061229" y="1755716"/>
            <a:ext cx="4128392" cy="416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eaLnBrk="0" hangingPunct="0">
              <a:lnSpc>
                <a:spcPct val="115000"/>
              </a:lnSpc>
              <a:spcBef>
                <a:spcPct val="20000"/>
              </a:spcBef>
              <a:spcAft>
                <a:spcPct val="30000"/>
              </a:spcAft>
              <a:buClr>
                <a:srgbClr val="004489"/>
              </a:buClr>
              <a:buFont typeface="Wingdings" pitchFamily="2" charset="2"/>
              <a:buChar char="§"/>
              <a:defRPr sz="1800">
                <a:solidFill>
                  <a:schemeClr val="bg2"/>
                </a:solidFill>
                <a:latin typeface="+mn-lt"/>
              </a:defRPr>
            </a:lvl1pPr>
            <a:lvl2pPr marL="742950" indent="-285750" algn="l" eaLnBrk="0" hangingPunct="0">
              <a:spcBef>
                <a:spcPct val="20000"/>
              </a:spcBef>
              <a:spcAft>
                <a:spcPct val="40000"/>
              </a:spcAft>
              <a:buClr>
                <a:srgbClr val="004489"/>
              </a:buClr>
              <a:buFont typeface="Wingdings" pitchFamily="2" charset="2"/>
              <a:buChar char="§"/>
              <a:defRPr sz="2200">
                <a:solidFill>
                  <a:schemeClr val="bg2"/>
                </a:solidFill>
                <a:latin typeface="+mn-lt"/>
              </a:defRPr>
            </a:lvl2pPr>
            <a:lvl3pPr marL="1143000" indent="-228600" algn="l" eaLnBrk="0" hangingPunct="0">
              <a:spcBef>
                <a:spcPct val="20000"/>
              </a:spcBef>
              <a:spcAft>
                <a:spcPct val="40000"/>
              </a:spcAft>
              <a:buClr>
                <a:srgbClr val="4D7CAC"/>
              </a:buClr>
              <a:buFont typeface="Wingdings" pitchFamily="2" charset="2"/>
              <a:buChar char="§"/>
              <a:defRPr sz="2000">
                <a:solidFill>
                  <a:schemeClr val="bg2"/>
                </a:solidFill>
                <a:latin typeface="+mn-lt"/>
              </a:defRPr>
            </a:lvl3pPr>
            <a:lvl4pPr marL="1600200" indent="-228600" algn="l" eaLnBrk="0" hangingPunct="0">
              <a:spcBef>
                <a:spcPct val="20000"/>
              </a:spcBef>
              <a:spcAft>
                <a:spcPct val="40000"/>
              </a:spcAft>
              <a:buClr>
                <a:srgbClr val="80A2C4"/>
              </a:buClr>
              <a:buFont typeface="Wingdings" pitchFamily="2" charset="2"/>
              <a:buChar char="§"/>
              <a:defRPr>
                <a:solidFill>
                  <a:schemeClr val="bg2"/>
                </a:solidFill>
                <a:latin typeface="+mn-lt"/>
              </a:defRPr>
            </a:lvl4pPr>
            <a:lvl5pPr marL="2057400" indent="-228600" algn="l" eaLnBrk="0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Wärmeschutz</a:t>
            </a:r>
          </a:p>
          <a:p>
            <a:pPr marL="0" indent="0" algn="ctr">
              <a:buNone/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und</a:t>
            </a:r>
          </a:p>
          <a:p>
            <a:pPr marL="0" indent="0" algn="ctr">
              <a:buNone/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Behaglichkeitssteigerung</a:t>
            </a:r>
            <a:b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 pitchFamily="34" charset="0"/>
              </a:rPr>
              <a:t>(höhere Oberflächentemperatur!)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4D0352A-E66D-497B-AEB2-D4F9EE7BC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 Sanierung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8F1616E-47AC-49C2-ABF8-A8836CCDF4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Fenster: Dreifach-Wärmeschutzverglasung</a:t>
            </a:r>
          </a:p>
        </p:txBody>
      </p:sp>
    </p:spTree>
    <p:extLst>
      <p:ext uri="{BB962C8B-B14F-4D97-AF65-F5344CB8AC3E}">
        <p14:creationId xmlns:p14="http://schemas.microsoft.com/office/powerpoint/2010/main" val="268151353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nergie-fachberater.de/bilder/daemmung/daemmung-keller/kellerdeckendaemmung/weblication/wThumbnails/kellerdeckendaemmung-rockwool-index-3ade8c762160990g4b6430befc13bb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562" y="1688338"/>
            <a:ext cx="4557502" cy="227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ämmplatten an der Kellerdec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797" y="4280255"/>
            <a:ext cx="3572647" cy="267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346700" y="1637043"/>
            <a:ext cx="4842921" cy="523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817" tIns="50408" rIns="100817" bIns="50408" numCol="1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105000"/>
              </a:lnSpc>
              <a:spcAft>
                <a:spcPts val="600"/>
              </a:spcAft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Keller unbeheizt und ausreichend Deckenhöhe vorhanden?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Clr>
                <a:srgbClr val="80A2C4"/>
              </a:buClr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Nachträgliche Dämmung der Kellerdecke:</a:t>
            </a:r>
          </a:p>
          <a:p>
            <a:pPr marL="268288" indent="-255588" eaLnBrk="0" hangingPunct="0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Min. 8 cm Dämmung</a:t>
            </a:r>
          </a:p>
          <a:p>
            <a:pPr marL="268288" indent="-255588" eaLnBrk="0" hangingPunct="0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Kosten ca. 35-50 €/m² </a:t>
            </a:r>
            <a:b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alt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nach Dicke, Aufwand und Fläche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529DBC5-1688-4688-B2CB-46CCCD97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 Sanierung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4898CA-6F12-42D3-81F1-40144D75D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Kellerdecke</a:t>
            </a:r>
          </a:p>
        </p:txBody>
      </p:sp>
    </p:spTree>
    <p:extLst>
      <p:ext uri="{BB962C8B-B14F-4D97-AF65-F5344CB8AC3E}">
        <p14:creationId xmlns:p14="http://schemas.microsoft.com/office/powerpoint/2010/main" val="1422410646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80" y="1681641"/>
            <a:ext cx="2370169" cy="496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4097" y="1654026"/>
            <a:ext cx="2574679" cy="496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7"/>
          <p:cNvSpPr>
            <a:spLocks noChangeArrowheads="1"/>
          </p:cNvSpPr>
          <p:nvPr/>
        </p:nvSpPr>
        <p:spPr bwMode="auto">
          <a:xfrm>
            <a:off x="305859" y="7261963"/>
            <a:ext cx="7463245" cy="21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772" dirty="0"/>
              <a:t>Quelle </a:t>
            </a:r>
            <a:r>
              <a:rPr lang="de-DE" altLang="de-DE" sz="772" dirty="0" err="1"/>
              <a:t>VDZev</a:t>
            </a:r>
            <a:r>
              <a:rPr lang="de-DE" altLang="de-DE" sz="772" dirty="0"/>
              <a:t>, </a:t>
            </a:r>
            <a:r>
              <a:rPr lang="de-DE" altLang="de-DE" sz="772" dirty="0">
                <a:hlinkClick r:id="rId5"/>
              </a:rPr>
              <a:t>http://vdzev.de/broschueren/formulare-hydraulischer-abgleich/</a:t>
            </a:r>
            <a:r>
              <a:rPr lang="de-DE" altLang="de-DE" sz="772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318357-A9E1-4ACB-8579-F283551CB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Hydraulischer Abgleich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7888D2-184F-4E6A-B8CF-88634CE04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349" y="1548384"/>
            <a:ext cx="4797747" cy="5760640"/>
          </a:xfrm>
        </p:spPr>
        <p:txBody>
          <a:bodyPr>
            <a:normAutofit lnSpcReduction="10000"/>
          </a:bodyPr>
          <a:lstStyle/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dirty="0"/>
              <a:t>Thermostatventile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dirty="0"/>
              <a:t>Durchfluss am Heizkörper einstellbar Vorlauf und Rücklauf (Verschraubung)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dirty="0"/>
              <a:t>Geregelte Umwälzpumpe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dirty="0"/>
              <a:t>Richtige Dimensionierung Kessel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dirty="0"/>
              <a:t>Witterungsgeführte und zeitgesteuerte Regelung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dirty="0"/>
              <a:t>Rohrleitung, Armaturen, </a:t>
            </a:r>
            <a:br>
              <a:rPr lang="de-DE" dirty="0"/>
            </a:br>
            <a:r>
              <a:rPr lang="de-DE" dirty="0"/>
              <a:t>Speicher gedämmt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1CB4D9-FF96-4120-A185-DD5EBD8B7A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</a:rPr>
              <a:t>Richtiges Zusammenspiel von Heizung und Gebäude</a:t>
            </a:r>
          </a:p>
        </p:txBody>
      </p:sp>
    </p:spTree>
    <p:extLst>
      <p:ext uri="{BB962C8B-B14F-4D97-AF65-F5344CB8AC3E}">
        <p14:creationId xmlns:p14="http://schemas.microsoft.com/office/powerpoint/2010/main" val="172880378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67196AA-2A90-4552-A8BC-2D5A5AB4AD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954" y="1670901"/>
          <a:ext cx="9880322" cy="21303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108">
                  <a:extLst>
                    <a:ext uri="{9D8B030D-6E8A-4147-A177-3AD203B41FA5}">
                      <a16:colId xmlns:a16="http://schemas.microsoft.com/office/drawing/2014/main" val="373038516"/>
                    </a:ext>
                  </a:extLst>
                </a:gridCol>
                <a:gridCol w="2180670">
                  <a:extLst>
                    <a:ext uri="{9D8B030D-6E8A-4147-A177-3AD203B41FA5}">
                      <a16:colId xmlns:a16="http://schemas.microsoft.com/office/drawing/2014/main" val="1721151451"/>
                    </a:ext>
                  </a:extLst>
                </a:gridCol>
                <a:gridCol w="2036152">
                  <a:extLst>
                    <a:ext uri="{9D8B030D-6E8A-4147-A177-3AD203B41FA5}">
                      <a16:colId xmlns:a16="http://schemas.microsoft.com/office/drawing/2014/main" val="306134186"/>
                    </a:ext>
                  </a:extLst>
                </a:gridCol>
                <a:gridCol w="2860392">
                  <a:extLst>
                    <a:ext uri="{9D8B030D-6E8A-4147-A177-3AD203B41FA5}">
                      <a16:colId xmlns:a16="http://schemas.microsoft.com/office/drawing/2014/main" val="1753922747"/>
                    </a:ext>
                  </a:extLst>
                </a:gridCol>
              </a:tblGrid>
              <a:tr h="484435">
                <a:tc rowSpan="2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marL="88028" marR="88028" anchor="ctr"/>
                </a:tc>
                <a:tc gridSpan="3">
                  <a:txBody>
                    <a:bodyPr/>
                    <a:lstStyle/>
                    <a:p>
                      <a:r>
                        <a:rPr lang="de-DE" sz="2000" dirty="0"/>
                        <a:t>Förderzuschüsse je bestehender und neuer Heizungstechnik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68770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Heizöl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Zentral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Wärmenetz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348409"/>
                  </a:ext>
                </a:extLst>
              </a:tr>
              <a:tr h="636051">
                <a:tc>
                  <a:txBody>
                    <a:bodyPr/>
                    <a:lstStyle/>
                    <a:p>
                      <a:r>
                        <a:rPr lang="de-DE" sz="1800" b="0" dirty="0"/>
                        <a:t>Innovative Heizungstechnik mit erneuerbaren Energien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extLst>
                  <a:ext uri="{0D108BD9-81ED-4DB2-BD59-A6C34878D82A}">
                    <a16:rowId xmlns:a16="http://schemas.microsoft.com/office/drawing/2014/main" val="1442543675"/>
                  </a:ext>
                </a:extLst>
              </a:tr>
            </a:tbl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79633A-EFFE-4EC0-A7B0-B4FE28C58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Förderanreize BEG Sanierung Wohngebäude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9FD4EB2-723A-45BA-A342-2A8F76A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Kostenfreie Energieberatungen</a:t>
            </a:r>
          </a:p>
        </p:txBody>
      </p:sp>
    </p:spTree>
    <p:extLst>
      <p:ext uri="{BB962C8B-B14F-4D97-AF65-F5344CB8AC3E}">
        <p14:creationId xmlns:p14="http://schemas.microsoft.com/office/powerpoint/2010/main" val="3513925736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67196AA-2A90-4552-A8BC-2D5A5AB4AD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954" y="1670901"/>
          <a:ext cx="9880322" cy="31057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108">
                  <a:extLst>
                    <a:ext uri="{9D8B030D-6E8A-4147-A177-3AD203B41FA5}">
                      <a16:colId xmlns:a16="http://schemas.microsoft.com/office/drawing/2014/main" val="373038516"/>
                    </a:ext>
                  </a:extLst>
                </a:gridCol>
                <a:gridCol w="2180670">
                  <a:extLst>
                    <a:ext uri="{9D8B030D-6E8A-4147-A177-3AD203B41FA5}">
                      <a16:colId xmlns:a16="http://schemas.microsoft.com/office/drawing/2014/main" val="1721151451"/>
                    </a:ext>
                  </a:extLst>
                </a:gridCol>
                <a:gridCol w="2036152">
                  <a:extLst>
                    <a:ext uri="{9D8B030D-6E8A-4147-A177-3AD203B41FA5}">
                      <a16:colId xmlns:a16="http://schemas.microsoft.com/office/drawing/2014/main" val="306134186"/>
                    </a:ext>
                  </a:extLst>
                </a:gridCol>
                <a:gridCol w="2860392">
                  <a:extLst>
                    <a:ext uri="{9D8B030D-6E8A-4147-A177-3AD203B41FA5}">
                      <a16:colId xmlns:a16="http://schemas.microsoft.com/office/drawing/2014/main" val="1753922747"/>
                    </a:ext>
                  </a:extLst>
                </a:gridCol>
              </a:tblGrid>
              <a:tr h="484435">
                <a:tc rowSpan="2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marL="88028" marR="88028" anchor="ctr"/>
                </a:tc>
                <a:tc gridSpan="3">
                  <a:txBody>
                    <a:bodyPr/>
                    <a:lstStyle/>
                    <a:p>
                      <a:r>
                        <a:rPr lang="de-DE" sz="2000" dirty="0"/>
                        <a:t>Förderzuschüsse je bestehender und neuer Heizungstechnik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68770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Heizöl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Zentral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Wärmenetz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348409"/>
                  </a:ext>
                </a:extLst>
              </a:tr>
              <a:tr h="636051">
                <a:tc>
                  <a:txBody>
                    <a:bodyPr/>
                    <a:lstStyle/>
                    <a:p>
                      <a:r>
                        <a:rPr lang="de-DE" sz="1800" b="0" dirty="0"/>
                        <a:t>Innovative Heizungstechnik mit erneuerbaren Energien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extLst>
                  <a:ext uri="{0D108BD9-81ED-4DB2-BD59-A6C34878D82A}">
                    <a16:rowId xmlns:a16="http://schemas.microsoft.com/office/drawing/2014/main" val="1442543675"/>
                  </a:ext>
                </a:extLst>
              </a:tr>
              <a:tr h="205332">
                <a:tc>
                  <a:txBody>
                    <a:bodyPr/>
                    <a:lstStyle/>
                    <a:p>
                      <a:r>
                        <a:rPr lang="de-DE" sz="1800" b="0" dirty="0"/>
                        <a:t>Bonus Umrüstung Ölheizung</a:t>
                      </a:r>
                    </a:p>
                    <a:p>
                      <a:r>
                        <a:rPr lang="de-DE" sz="1800" b="0" dirty="0"/>
                        <a:t>Bonus Energieberatung, ISFP</a:t>
                      </a:r>
                    </a:p>
                    <a:p>
                      <a:r>
                        <a:rPr lang="de-DE" sz="1800" b="0" dirty="0"/>
                        <a:t>Bonus emissionsarmer Kessel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|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Wärmenetz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342138"/>
                  </a:ext>
                </a:extLst>
              </a:tr>
            </a:tbl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79633A-EFFE-4EC0-A7B0-B4FE28C58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Förderanreize BEG Sanierung Wohngebäude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9FD4EB2-723A-45BA-A342-2A8F76A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Kostenfreie Energieberatungen</a:t>
            </a:r>
          </a:p>
        </p:txBody>
      </p:sp>
    </p:spTree>
    <p:extLst>
      <p:ext uri="{BB962C8B-B14F-4D97-AF65-F5344CB8AC3E}">
        <p14:creationId xmlns:p14="http://schemas.microsoft.com/office/powerpoint/2010/main" val="4144426899"/>
      </p:ext>
    </p:extLst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67196AA-2A90-4552-A8BC-2D5A5AB4AD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954" y="1670901"/>
          <a:ext cx="9880322" cy="3745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108">
                  <a:extLst>
                    <a:ext uri="{9D8B030D-6E8A-4147-A177-3AD203B41FA5}">
                      <a16:colId xmlns:a16="http://schemas.microsoft.com/office/drawing/2014/main" val="373038516"/>
                    </a:ext>
                  </a:extLst>
                </a:gridCol>
                <a:gridCol w="2180670">
                  <a:extLst>
                    <a:ext uri="{9D8B030D-6E8A-4147-A177-3AD203B41FA5}">
                      <a16:colId xmlns:a16="http://schemas.microsoft.com/office/drawing/2014/main" val="1721151451"/>
                    </a:ext>
                  </a:extLst>
                </a:gridCol>
                <a:gridCol w="2036152">
                  <a:extLst>
                    <a:ext uri="{9D8B030D-6E8A-4147-A177-3AD203B41FA5}">
                      <a16:colId xmlns:a16="http://schemas.microsoft.com/office/drawing/2014/main" val="306134186"/>
                    </a:ext>
                  </a:extLst>
                </a:gridCol>
                <a:gridCol w="2860392">
                  <a:extLst>
                    <a:ext uri="{9D8B030D-6E8A-4147-A177-3AD203B41FA5}">
                      <a16:colId xmlns:a16="http://schemas.microsoft.com/office/drawing/2014/main" val="1753922747"/>
                    </a:ext>
                  </a:extLst>
                </a:gridCol>
              </a:tblGrid>
              <a:tr h="484435">
                <a:tc rowSpan="2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marL="88028" marR="88028" anchor="ctr"/>
                </a:tc>
                <a:tc gridSpan="3">
                  <a:txBody>
                    <a:bodyPr/>
                    <a:lstStyle/>
                    <a:p>
                      <a:r>
                        <a:rPr lang="de-DE" sz="2000" dirty="0"/>
                        <a:t>Förderzuschüsse je bestehender und neuer Heizungstechnik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68770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Heizöl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Zentral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Wärmenetz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348409"/>
                  </a:ext>
                </a:extLst>
              </a:tr>
              <a:tr h="636051">
                <a:tc>
                  <a:txBody>
                    <a:bodyPr/>
                    <a:lstStyle/>
                    <a:p>
                      <a:r>
                        <a:rPr lang="de-DE" sz="1800" b="0" dirty="0"/>
                        <a:t>Innovative Heizungstechnik mit erneuerbaren Energien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extLst>
                  <a:ext uri="{0D108BD9-81ED-4DB2-BD59-A6C34878D82A}">
                    <a16:rowId xmlns:a16="http://schemas.microsoft.com/office/drawing/2014/main" val="1442543675"/>
                  </a:ext>
                </a:extLst>
              </a:tr>
              <a:tr h="205332">
                <a:tc>
                  <a:txBody>
                    <a:bodyPr/>
                    <a:lstStyle/>
                    <a:p>
                      <a:r>
                        <a:rPr lang="de-DE" sz="1800" b="0" dirty="0"/>
                        <a:t>Bonus Umrüstung Ölheizung</a:t>
                      </a:r>
                    </a:p>
                    <a:p>
                      <a:r>
                        <a:rPr lang="de-DE" sz="1800" b="0" dirty="0"/>
                        <a:t>Bonus Energieberatung, ISFP</a:t>
                      </a:r>
                    </a:p>
                    <a:p>
                      <a:r>
                        <a:rPr lang="de-DE" sz="1800" b="0" dirty="0"/>
                        <a:t>Bonus emissionsarmer Kessel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|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Wärmenetz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34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dirty="0"/>
                        <a:t>Erneuerung Radiatoren,</a:t>
                      </a:r>
                    </a:p>
                    <a:p>
                      <a:r>
                        <a:rPr lang="de-DE" sz="1800" b="0" dirty="0"/>
                        <a:t>mit </a:t>
                      </a:r>
                      <a:r>
                        <a:rPr lang="de-DE" sz="1800" b="0" dirty="0" err="1"/>
                        <a:t>Vorlauftemp.T</a:t>
                      </a:r>
                      <a:r>
                        <a:rPr lang="de-DE" sz="1800" b="0" baseline="-25000" dirty="0" err="1"/>
                        <a:t>VL</a:t>
                      </a:r>
                      <a:r>
                        <a:rPr lang="de-DE" sz="1800" b="0" baseline="-25000" dirty="0"/>
                        <a:t> </a:t>
                      </a:r>
                      <a:r>
                        <a:rPr lang="de-DE" sz="1800" b="0" dirty="0"/>
                        <a:t>&lt; 60 °C</a:t>
                      </a:r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WP</a:t>
                      </a:r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WP</a:t>
                      </a:r>
                      <a:endParaRPr lang="de-DE" sz="1800" b="1" dirty="0"/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kaltes Wärmenetz</a:t>
                      </a:r>
                      <a:endParaRPr lang="de-DE" sz="1800" b="1" dirty="0"/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626156"/>
                  </a:ext>
                </a:extLst>
              </a:tr>
            </a:tbl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79633A-EFFE-4EC0-A7B0-B4FE28C58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Förderanreize BEG Sanierung Wohngebäude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9FD4EB2-723A-45BA-A342-2A8F76A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Kostenfreie Energieberatungen</a:t>
            </a:r>
          </a:p>
        </p:txBody>
      </p:sp>
    </p:spTree>
    <p:extLst>
      <p:ext uri="{BB962C8B-B14F-4D97-AF65-F5344CB8AC3E}">
        <p14:creationId xmlns:p14="http://schemas.microsoft.com/office/powerpoint/2010/main" val="485633713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67196AA-2A90-4552-A8BC-2D5A5AB4AD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954" y="1670901"/>
          <a:ext cx="9880322" cy="4660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108">
                  <a:extLst>
                    <a:ext uri="{9D8B030D-6E8A-4147-A177-3AD203B41FA5}">
                      <a16:colId xmlns:a16="http://schemas.microsoft.com/office/drawing/2014/main" val="373038516"/>
                    </a:ext>
                  </a:extLst>
                </a:gridCol>
                <a:gridCol w="2180670">
                  <a:extLst>
                    <a:ext uri="{9D8B030D-6E8A-4147-A177-3AD203B41FA5}">
                      <a16:colId xmlns:a16="http://schemas.microsoft.com/office/drawing/2014/main" val="1721151451"/>
                    </a:ext>
                  </a:extLst>
                </a:gridCol>
                <a:gridCol w="2036152">
                  <a:extLst>
                    <a:ext uri="{9D8B030D-6E8A-4147-A177-3AD203B41FA5}">
                      <a16:colId xmlns:a16="http://schemas.microsoft.com/office/drawing/2014/main" val="306134186"/>
                    </a:ext>
                  </a:extLst>
                </a:gridCol>
                <a:gridCol w="2860392">
                  <a:extLst>
                    <a:ext uri="{9D8B030D-6E8A-4147-A177-3AD203B41FA5}">
                      <a16:colId xmlns:a16="http://schemas.microsoft.com/office/drawing/2014/main" val="1753922747"/>
                    </a:ext>
                  </a:extLst>
                </a:gridCol>
              </a:tblGrid>
              <a:tr h="484435">
                <a:tc rowSpan="2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marL="88028" marR="88028" anchor="ctr"/>
                </a:tc>
                <a:tc gridSpan="3">
                  <a:txBody>
                    <a:bodyPr/>
                    <a:lstStyle/>
                    <a:p>
                      <a:r>
                        <a:rPr lang="de-DE" sz="2000" dirty="0"/>
                        <a:t>Förderzuschüsse je bestehender und neuer Heizungstechnik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68770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Heizöl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Zentral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Wärmenetz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348409"/>
                  </a:ext>
                </a:extLst>
              </a:tr>
              <a:tr h="636051">
                <a:tc>
                  <a:txBody>
                    <a:bodyPr/>
                    <a:lstStyle/>
                    <a:p>
                      <a:r>
                        <a:rPr lang="de-DE" sz="1800" b="0" dirty="0"/>
                        <a:t>Innovative Heizungstechnik mit erneuerbaren Energien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extLst>
                  <a:ext uri="{0D108BD9-81ED-4DB2-BD59-A6C34878D82A}">
                    <a16:rowId xmlns:a16="http://schemas.microsoft.com/office/drawing/2014/main" val="1442543675"/>
                  </a:ext>
                </a:extLst>
              </a:tr>
              <a:tr h="205332">
                <a:tc>
                  <a:txBody>
                    <a:bodyPr/>
                    <a:lstStyle/>
                    <a:p>
                      <a:r>
                        <a:rPr lang="de-DE" sz="1800" b="0" dirty="0"/>
                        <a:t>Bonus Umrüstung Ölheizung</a:t>
                      </a:r>
                    </a:p>
                    <a:p>
                      <a:r>
                        <a:rPr lang="de-DE" sz="1800" b="0" dirty="0"/>
                        <a:t>Bonus Energieberatung, ISFP</a:t>
                      </a:r>
                    </a:p>
                    <a:p>
                      <a:r>
                        <a:rPr lang="de-DE" sz="1800" b="0" dirty="0"/>
                        <a:t>Bonus emissionsarmer Kessel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|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Wärmenetz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34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dirty="0"/>
                        <a:t>Erneuerung Radiatoren,</a:t>
                      </a:r>
                    </a:p>
                    <a:p>
                      <a:r>
                        <a:rPr lang="de-DE" sz="1800" b="0" dirty="0"/>
                        <a:t>mit </a:t>
                      </a:r>
                      <a:r>
                        <a:rPr lang="de-DE" sz="1800" b="0" dirty="0" err="1"/>
                        <a:t>Vorlauftemp.T</a:t>
                      </a:r>
                      <a:r>
                        <a:rPr lang="de-DE" sz="1800" b="0" baseline="-25000" dirty="0" err="1"/>
                        <a:t>VL</a:t>
                      </a:r>
                      <a:r>
                        <a:rPr lang="de-DE" sz="1800" b="0" baseline="-25000" dirty="0"/>
                        <a:t> </a:t>
                      </a:r>
                      <a:r>
                        <a:rPr lang="de-DE" sz="1800" b="0" dirty="0"/>
                        <a:t>&lt; 60 °C</a:t>
                      </a:r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WP</a:t>
                      </a:r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WP</a:t>
                      </a:r>
                      <a:endParaRPr lang="de-DE" sz="1800" b="1" dirty="0"/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kaltes Wärmenetz</a:t>
                      </a:r>
                      <a:endParaRPr lang="de-DE" sz="1800" b="1" dirty="0"/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62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dirty="0"/>
                        <a:t>Heizungsoptimierung: hydraulischer Abgleich, Speicher, Warmwasser, etc.)</a:t>
                      </a:r>
                    </a:p>
                  </a:txBody>
                  <a:tcPr marL="88028" marR="8802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20 %</a:t>
                      </a:r>
                    </a:p>
                  </a:txBody>
                  <a:tcPr marL="88028" marR="880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20 %</a:t>
                      </a:r>
                    </a:p>
                  </a:txBody>
                  <a:tcPr marL="88028" marR="880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20 %</a:t>
                      </a:r>
                    </a:p>
                  </a:txBody>
                  <a:tcPr marL="88028" marR="880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306372"/>
                  </a:ext>
                </a:extLst>
              </a:tr>
            </a:tbl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79633A-EFFE-4EC0-A7B0-B4FE28C58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Förderanreize BEG Sanierung Wohngebäude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9FD4EB2-723A-45BA-A342-2A8F76A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Kostenfreie Energieberatungen</a:t>
            </a:r>
          </a:p>
        </p:txBody>
      </p:sp>
    </p:spTree>
    <p:extLst>
      <p:ext uri="{BB962C8B-B14F-4D97-AF65-F5344CB8AC3E}">
        <p14:creationId xmlns:p14="http://schemas.microsoft.com/office/powerpoint/2010/main" val="2024125908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19:10	Einführung: Inhalte und Ablauf von energetischem Quartierskonzept und darauf aufbauendem Sanierungsmanagement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19:20	Energie-Einsparmöglichkeiten am eigenen Haus: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Was kann Jede/r tun - 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3850655882"/>
      </p:ext>
    </p:extLst>
  </p:cSld>
  <p:clrMapOvr>
    <a:masterClrMapping/>
  </p:clrMapOvr>
  <p:transition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267196AA-2A90-4552-A8BC-2D5A5AB4AD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50954" y="1670901"/>
          <a:ext cx="9880322" cy="5401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3108">
                  <a:extLst>
                    <a:ext uri="{9D8B030D-6E8A-4147-A177-3AD203B41FA5}">
                      <a16:colId xmlns:a16="http://schemas.microsoft.com/office/drawing/2014/main" val="373038516"/>
                    </a:ext>
                  </a:extLst>
                </a:gridCol>
                <a:gridCol w="2180670">
                  <a:extLst>
                    <a:ext uri="{9D8B030D-6E8A-4147-A177-3AD203B41FA5}">
                      <a16:colId xmlns:a16="http://schemas.microsoft.com/office/drawing/2014/main" val="1721151451"/>
                    </a:ext>
                  </a:extLst>
                </a:gridCol>
                <a:gridCol w="2036152">
                  <a:extLst>
                    <a:ext uri="{9D8B030D-6E8A-4147-A177-3AD203B41FA5}">
                      <a16:colId xmlns:a16="http://schemas.microsoft.com/office/drawing/2014/main" val="306134186"/>
                    </a:ext>
                  </a:extLst>
                </a:gridCol>
                <a:gridCol w="2860392">
                  <a:extLst>
                    <a:ext uri="{9D8B030D-6E8A-4147-A177-3AD203B41FA5}">
                      <a16:colId xmlns:a16="http://schemas.microsoft.com/office/drawing/2014/main" val="1753922747"/>
                    </a:ext>
                  </a:extLst>
                </a:gridCol>
              </a:tblGrid>
              <a:tr h="484435">
                <a:tc rowSpan="2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marL="88028" marR="88028" anchor="ctr"/>
                </a:tc>
                <a:tc gridSpan="3">
                  <a:txBody>
                    <a:bodyPr/>
                    <a:lstStyle/>
                    <a:p>
                      <a:r>
                        <a:rPr lang="de-DE" sz="2000" dirty="0"/>
                        <a:t>Förderzuschüsse je bestehender und neuer Heizungstechnik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68770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de-DE" sz="2000" dirty="0"/>
                        <a:t>Fördermodalitäten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Individuell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Heizöl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Zentral</a:t>
                      </a:r>
                    </a:p>
                    <a:p>
                      <a:pPr algn="r"/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IST: </a:t>
                      </a:r>
                      <a:r>
                        <a:rPr lang="de-DE" sz="2000" dirty="0" err="1">
                          <a:solidFill>
                            <a:schemeClr val="bg1"/>
                          </a:solidFill>
                        </a:rPr>
                        <a:t>Heizg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. Erdgas</a:t>
                      </a:r>
                      <a:br>
                        <a:rPr lang="de-DE" sz="2000" dirty="0">
                          <a:solidFill>
                            <a:schemeClr val="bg1"/>
                          </a:solidFill>
                        </a:rPr>
                      </a:br>
                      <a:r>
                        <a:rPr lang="de-DE" sz="2000" dirty="0">
                          <a:solidFill>
                            <a:schemeClr val="bg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de-DE" sz="2000" dirty="0">
                          <a:solidFill>
                            <a:schemeClr val="bg1"/>
                          </a:solidFill>
                        </a:rPr>
                        <a:t> Wärmenetz Erneuerbare</a:t>
                      </a:r>
                    </a:p>
                  </a:txBody>
                  <a:tcPr marL="88028" marR="88028" anchor="ctr">
                    <a:solidFill>
                      <a:srgbClr val="0065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348409"/>
                  </a:ext>
                </a:extLst>
              </a:tr>
              <a:tr h="636051">
                <a:tc>
                  <a:txBody>
                    <a:bodyPr/>
                    <a:lstStyle/>
                    <a:p>
                      <a:r>
                        <a:rPr lang="de-DE" sz="1800" b="0" dirty="0"/>
                        <a:t>Innovative Heizungstechnik mit erneuerbaren Energien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35 %</a:t>
                      </a:r>
                    </a:p>
                  </a:txBody>
                  <a:tcPr marL="88028" marR="88028" anchor="ctr"/>
                </a:tc>
                <a:extLst>
                  <a:ext uri="{0D108BD9-81ED-4DB2-BD59-A6C34878D82A}">
                    <a16:rowId xmlns:a16="http://schemas.microsoft.com/office/drawing/2014/main" val="1442543675"/>
                  </a:ext>
                </a:extLst>
              </a:tr>
              <a:tr h="205332">
                <a:tc>
                  <a:txBody>
                    <a:bodyPr/>
                    <a:lstStyle/>
                    <a:p>
                      <a:r>
                        <a:rPr lang="de-DE" sz="1800" b="0" dirty="0"/>
                        <a:t>Bonus Umrüstung Ölheizung</a:t>
                      </a:r>
                    </a:p>
                    <a:p>
                      <a:r>
                        <a:rPr lang="de-DE" sz="1800" b="0" dirty="0"/>
                        <a:t>Bonus Energieberatung, ISFP</a:t>
                      </a:r>
                    </a:p>
                    <a:p>
                      <a:r>
                        <a:rPr lang="de-DE" sz="1800" b="0" dirty="0"/>
                        <a:t>Bonus emissionsarmer Kessel</a:t>
                      </a:r>
                    </a:p>
                  </a:txBody>
                  <a:tcPr marL="88028" marR="88028"/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|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WP 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9B51D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</a:rPr>
                        <a:t>ü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 Pellet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5 %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Wingdings" panose="05000000000000000000" pitchFamily="2" charset="2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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- Wärmenetz</a:t>
                      </a:r>
                    </a:p>
                  </a:txBody>
                  <a:tcPr marL="88028" marR="88028"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34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dirty="0"/>
                        <a:t>Erneuerung Radiatoren,</a:t>
                      </a:r>
                    </a:p>
                    <a:p>
                      <a:r>
                        <a:rPr lang="de-DE" sz="1800" b="0" dirty="0"/>
                        <a:t>mit </a:t>
                      </a:r>
                      <a:r>
                        <a:rPr lang="de-DE" sz="1800" b="0" dirty="0" err="1"/>
                        <a:t>Vorlauftemp.T</a:t>
                      </a:r>
                      <a:r>
                        <a:rPr lang="de-DE" sz="1800" b="0" baseline="-25000" dirty="0" err="1"/>
                        <a:t>VL</a:t>
                      </a:r>
                      <a:r>
                        <a:rPr lang="de-DE" sz="1800" b="0" baseline="-25000" dirty="0"/>
                        <a:t> </a:t>
                      </a:r>
                      <a:r>
                        <a:rPr lang="de-DE" sz="1800" b="0" dirty="0"/>
                        <a:t>&lt; 60 °C</a:t>
                      </a:r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WP</a:t>
                      </a:r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DE" sz="1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Pellet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WP</a:t>
                      </a:r>
                      <a:endParaRPr lang="de-DE" sz="1800" b="1" dirty="0"/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40 % kaltes Wärmenetz</a:t>
                      </a:r>
                      <a:endParaRPr lang="de-DE" sz="1800" b="1" dirty="0"/>
                    </a:p>
                  </a:txBody>
                  <a:tcPr marL="88028" marR="8802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62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0" dirty="0"/>
                        <a:t>Heizungsoptimierung: hydraulischer Abgleich, Speicher, Warmwasser, etc.)</a:t>
                      </a:r>
                    </a:p>
                  </a:txBody>
                  <a:tcPr marL="88028" marR="88028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20 %</a:t>
                      </a:r>
                    </a:p>
                  </a:txBody>
                  <a:tcPr marL="88028" marR="880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20 %</a:t>
                      </a:r>
                    </a:p>
                  </a:txBody>
                  <a:tcPr marL="88028" marR="880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dirty="0"/>
                        <a:t>20 %</a:t>
                      </a:r>
                    </a:p>
                  </a:txBody>
                  <a:tcPr marL="88028" marR="88028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306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b="1" i="1" dirty="0">
                          <a:solidFill>
                            <a:schemeClr val="bg1"/>
                          </a:solidFill>
                        </a:rPr>
                        <a:t>Energieberatung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i="1" dirty="0">
                          <a:solidFill>
                            <a:schemeClr val="tx1"/>
                          </a:solidFill>
                        </a:rPr>
                        <a:t>80 %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i="1" dirty="0">
                          <a:solidFill>
                            <a:schemeClr val="tx1"/>
                          </a:solidFill>
                        </a:rPr>
                        <a:t>80 %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800" b="1" i="1" dirty="0">
                          <a:solidFill>
                            <a:schemeClr val="tx1"/>
                          </a:solidFill>
                        </a:rPr>
                        <a:t>80 %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95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1" dirty="0">
                          <a:solidFill>
                            <a:schemeClr val="bg1"/>
                          </a:solidFill>
                        </a:rPr>
                        <a:t>Fachplanung, Baubegleitung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1" dirty="0">
                          <a:solidFill>
                            <a:schemeClr val="tx1"/>
                          </a:solidFill>
                        </a:rPr>
                        <a:t>50 %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1" dirty="0">
                          <a:solidFill>
                            <a:schemeClr val="tx1"/>
                          </a:solidFill>
                        </a:rPr>
                        <a:t>50 %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3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1" i="1" dirty="0">
                          <a:solidFill>
                            <a:schemeClr val="tx1"/>
                          </a:solidFill>
                        </a:rPr>
                        <a:t>50 %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BD3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53921"/>
                  </a:ext>
                </a:extLst>
              </a:tr>
            </a:tbl>
          </a:graphicData>
        </a:graphic>
      </p:graphicFrame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079633A-EFFE-4EC0-A7B0-B4FE28C58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Förderanreize BEG Sanierung Wohngebäude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E9FD4EB2-723A-45BA-A342-2A8F76AC3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Kostenfreie Energieberatungen</a:t>
            </a:r>
          </a:p>
        </p:txBody>
      </p:sp>
    </p:spTree>
    <p:extLst>
      <p:ext uri="{BB962C8B-B14F-4D97-AF65-F5344CB8AC3E}">
        <p14:creationId xmlns:p14="http://schemas.microsoft.com/office/powerpoint/2010/main" val="2392892537"/>
      </p:ext>
    </p:extLst>
  </p:cSld>
  <p:clrMapOvr>
    <a:masterClrMapping/>
  </p:clrMapOvr>
  <p:transition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14C02D-5F51-4938-9BFD-E4D00F5FE4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Förderanreize BEG Sanierung Wohn- und Nichtwohngebäude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61D966-8084-4191-BACB-3E08A1614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Kostenfreie Energieberatungen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4E5E8AF-5E30-4E12-92F1-B139C8040058}"/>
              </a:ext>
            </a:extLst>
          </p:cNvPr>
          <p:cNvSpPr txBox="1"/>
          <p:nvPr/>
        </p:nvSpPr>
        <p:spPr>
          <a:xfrm>
            <a:off x="536400" y="7109581"/>
            <a:ext cx="9445302" cy="12743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https://produkte.zehnder-systems.de/de/produkt/zehnder-nova-neo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; 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https://www.bafa.de/SharedDocs/Downloads/DE/Energie/beg_infoblatt_foerderfaehige_kosten.pdf?__blob=publicationFile&amp;v=15</a:t>
            </a:r>
            <a:r>
              <a:rPr lang="de-DE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>
              <a:spcAft>
                <a:spcPts val="684"/>
              </a:spcAft>
            </a:pPr>
            <a:endParaRPr lang="de-DE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7BA95F-524D-4169-AFFC-4CACE52C5913}"/>
              </a:ext>
            </a:extLst>
          </p:cNvPr>
          <p:cNvSpPr txBox="1"/>
          <p:nvPr/>
        </p:nvSpPr>
        <p:spPr>
          <a:xfrm>
            <a:off x="536400" y="1548000"/>
            <a:ext cx="9634836" cy="388843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Umstellung auf Wärmepumpen: Auch hier hohe Zuschüsse für Umrüstung auf Niedertemperatur-Heizkörper (Förderung über BEG, EM, Heizungstechnik)</a:t>
            </a:r>
          </a:p>
          <a:p>
            <a:pPr marL="179388" indent="-179388">
              <a:spcAft>
                <a:spcPts val="684"/>
              </a:spcAft>
              <a:buFont typeface="Arial Narrow" panose="020B0606020202030204" pitchFamily="34" charset="0"/>
              <a:buChar char="▪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Vorteile der Heizkörper-Umrüstung:</a:t>
            </a:r>
          </a:p>
          <a:p>
            <a:pPr marL="358775" lvl="1" indent="-179388">
              <a:spcAft>
                <a:spcPts val="684"/>
              </a:spcAft>
              <a:buFont typeface="Arial Narrow" panose="020B0606020202030204" pitchFamily="34" charset="0"/>
              <a:buChar char="▪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Durch angepasste Bauart geeignet für den Betrieb mit Wärmepumpe und / oder Niedertemperatursystem</a:t>
            </a:r>
          </a:p>
          <a:p>
            <a:pPr marL="358775" lvl="1" indent="-179388">
              <a:spcAft>
                <a:spcPts val="684"/>
              </a:spcAft>
              <a:buFont typeface="Arial Narrow" panose="020B0606020202030204" pitchFamily="34" charset="0"/>
              <a:buChar char="▪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Geräuscharme, integrierte Lüfter mit einfach </a:t>
            </a:r>
            <a:b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bedienbarer Drei-Stufen-Regelung für deutlich </a:t>
            </a:r>
            <a:b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kürzere Aufheizphase und mehr Leistung und </a:t>
            </a:r>
            <a:b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damit mehr Komfort und Behaglichkeit</a:t>
            </a:r>
          </a:p>
          <a:p>
            <a:pPr marL="538163" lvl="2" indent="-179388">
              <a:spcAft>
                <a:spcPts val="684"/>
              </a:spcAft>
              <a:buFont typeface="Arial Narrow" panose="020B0606020202030204" pitchFamily="34" charset="0"/>
              <a:buChar char="▪"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Hohe BEG-Förderung: Bei Umstieg auf </a:t>
            </a:r>
            <a:b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Erneuerbare Energien von z. B. Heizöl: </a:t>
            </a:r>
            <a:b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bis zu 50 %</a:t>
            </a:r>
          </a:p>
          <a:p>
            <a:pPr marL="1369011" lvl="2" indent="-325955">
              <a:spcAft>
                <a:spcPts val="684"/>
              </a:spcAft>
              <a:buFont typeface="Arial Narrow" panose="020B0606020202030204" pitchFamily="34" charset="0"/>
              <a:buChar char="▪"/>
            </a:pP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E57EE9B-56CF-418C-B93A-87EA7FA94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4801"/>
          <a:stretch/>
        </p:blipFill>
        <p:spPr>
          <a:xfrm>
            <a:off x="6714852" y="3636615"/>
            <a:ext cx="351550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02611"/>
      </p:ext>
    </p:extLst>
  </p:cSld>
  <p:clrMapOvr>
    <a:masterClrMapping/>
  </p:clrMapOvr>
  <p:transition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536400" y="7092999"/>
            <a:ext cx="9594982" cy="22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44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 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https://www.kfw.de/</a:t>
            </a:r>
            <a:r>
              <a:rPr lang="de-DE" sz="882" dirty="0" err="1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inlandsfoerderung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/Privatpersonen/Bestehende-Immobilie/Förderprodukte/Bundesförderung-für-effiziente-Gebäude-Wohngebäude-Kredit-(261-262)/</a:t>
            </a:r>
            <a:r>
              <a:rPr lang="de-DE" sz="88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9D9DDF4B-5567-4647-B62F-78BFB2F6BBD3}"/>
              </a:ext>
            </a:extLst>
          </p:cNvPr>
          <p:cNvGraphicFramePr>
            <a:graphicFrameLocks noGrp="1"/>
          </p:cNvGraphicFramePr>
          <p:nvPr/>
        </p:nvGraphicFramePr>
        <p:xfrm>
          <a:off x="676956" y="1692275"/>
          <a:ext cx="8971313" cy="5054777"/>
        </p:xfrm>
        <a:graphic>
          <a:graphicData uri="http://schemas.openxmlformats.org/drawingml/2006/table">
            <a:tbl>
              <a:tblPr/>
              <a:tblGrid>
                <a:gridCol w="4168209">
                  <a:extLst>
                    <a:ext uri="{9D8B030D-6E8A-4147-A177-3AD203B41FA5}">
                      <a16:colId xmlns:a16="http://schemas.microsoft.com/office/drawing/2014/main" val="2003261410"/>
                    </a:ext>
                  </a:extLst>
                </a:gridCol>
                <a:gridCol w="2788008">
                  <a:extLst>
                    <a:ext uri="{9D8B030D-6E8A-4147-A177-3AD203B41FA5}">
                      <a16:colId xmlns:a16="http://schemas.microsoft.com/office/drawing/2014/main" val="679526037"/>
                    </a:ext>
                  </a:extLst>
                </a:gridCol>
                <a:gridCol w="2015096">
                  <a:extLst>
                    <a:ext uri="{9D8B030D-6E8A-4147-A177-3AD203B41FA5}">
                      <a16:colId xmlns:a16="http://schemas.microsoft.com/office/drawing/2014/main" val="438239472"/>
                    </a:ext>
                  </a:extLst>
                </a:gridCol>
              </a:tblGrid>
              <a:tr h="57431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KfW-Effizienzhaus-Niveau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Tilgungszuschuss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Betrag je WE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290152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(EH)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% </a:t>
                      </a:r>
                      <a:r>
                        <a:rPr lang="de-DE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 </a:t>
                      </a:r>
                      <a:r>
                        <a:rPr lang="de-DE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</a:t>
                      </a:r>
                      <a:endParaRPr lang="de-DE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 EURO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926774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EH-40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45 % </a:t>
                      </a:r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(120 T</a:t>
                      </a:r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464203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EH-40, EE-Klasse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50 % (150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264843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EH-55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 (120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167315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EH-55, EE-Klasse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45 % (150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67.500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951372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EH-70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35 % (120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542477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EH-70, EE-Klasse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40 % (150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634099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EH-80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30 % (120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81499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EH-80, EE-Klasse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35 % (150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52.500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88800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EH-100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27,5 % (120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40591"/>
                  </a:ext>
                </a:extLst>
              </a:tr>
              <a:tr h="320738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EH-100, EE-Klasse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32,5 % (150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48.750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272813"/>
                  </a:ext>
                </a:extLst>
              </a:tr>
              <a:tr h="952343">
                <a:tc>
                  <a:txBody>
                    <a:bodyPr/>
                    <a:lstStyle/>
                    <a:p>
                      <a:pPr algn="l" fontAlgn="ctr"/>
                      <a:r>
                        <a:rPr lang="de-DE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Einzelmaßnahmen (Wärmedämmung, Lüftung, sommerlicher Wärmeschutz,)</a:t>
                      </a:r>
                    </a:p>
                  </a:txBody>
                  <a:tcPr marL="5251" marR="5251" marT="525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20 % (60 T€)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12.000</a:t>
                      </a:r>
                    </a:p>
                  </a:txBody>
                  <a:tcPr marL="5251" marR="5251" marT="525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802637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3617F174-7514-4E37-8124-ED429223CBFE}"/>
              </a:ext>
            </a:extLst>
          </p:cNvPr>
          <p:cNvSpPr txBox="1"/>
          <p:nvPr/>
        </p:nvSpPr>
        <p:spPr>
          <a:xfrm>
            <a:off x="536400" y="6764897"/>
            <a:ext cx="9187673" cy="400110"/>
          </a:xfrm>
          <a:prstGeom prst="rect">
            <a:avLst/>
          </a:prstGeom>
          <a:noFill/>
        </p:spPr>
        <p:txBody>
          <a:bodyPr wrap="square" lIns="104400">
            <a:spAutoFit/>
          </a:bodyPr>
          <a:lstStyle/>
          <a:p>
            <a:pPr algn="l"/>
            <a:r>
              <a:rPr lang="de-DE" sz="2000" b="1" dirty="0">
                <a:solidFill>
                  <a:srgbClr val="00658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 einem Sanierungs­fahrplan erhalten Sie 5 % Extra-Tilgungs­zuschuss!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06AE12-C0F2-4ADF-8A0E-272FCD6E6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KfW-Effizienzhaus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ED2D166-CF2B-48E5-BF54-C71607D43B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Tilgungszuschuss je erreichter Energieeffizienz</a:t>
            </a:r>
          </a:p>
        </p:txBody>
      </p:sp>
    </p:spTree>
    <p:extLst>
      <p:ext uri="{BB962C8B-B14F-4D97-AF65-F5344CB8AC3E}">
        <p14:creationId xmlns:p14="http://schemas.microsoft.com/office/powerpoint/2010/main" val="8693813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22970-EF4A-4D73-8811-1A5AB99A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759" y="1692399"/>
            <a:ext cx="4032448" cy="266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37E442-F2D3-4287-8D9A-5B8FF45939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59" y="4645743"/>
            <a:ext cx="4032448" cy="2132157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903F1295-24F7-4026-8ED5-86578C3EFF05}"/>
              </a:ext>
            </a:extLst>
          </p:cNvPr>
          <p:cNvSpPr txBox="1">
            <a:spLocks/>
          </p:cNvSpPr>
          <p:nvPr/>
        </p:nvSpPr>
        <p:spPr>
          <a:xfrm>
            <a:off x="4854848" y="1548000"/>
            <a:ext cx="5772720" cy="2952328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6" indent="-391076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de-DE" sz="2400" dirty="0"/>
              <a:t>Begehung und Beratung vor Ort im Freien</a:t>
            </a:r>
          </a:p>
          <a:p>
            <a:pPr marL="180975" indent="-180975"/>
            <a:r>
              <a:rPr lang="de-DE" sz="2400" dirty="0"/>
              <a:t>Aufnahme der Bauteilflächen</a:t>
            </a:r>
          </a:p>
          <a:p>
            <a:pPr marL="180975" indent="-180975"/>
            <a:r>
              <a:rPr lang="de-DE" sz="2400" dirty="0"/>
              <a:t>Fragen, Wünsche, Lösungsvorschläge</a:t>
            </a:r>
          </a:p>
          <a:p>
            <a:pPr marL="180975" indent="-180975"/>
            <a:r>
              <a:rPr lang="de-DE" sz="2400" dirty="0"/>
              <a:t>Energiebilanzierung</a:t>
            </a:r>
          </a:p>
          <a:p>
            <a:pPr marL="180975" indent="-180975"/>
            <a:r>
              <a:rPr lang="de-DE" sz="2400" dirty="0"/>
              <a:t>Förderung / Wirtschaftlichkeit</a:t>
            </a:r>
          </a:p>
          <a:p>
            <a:pPr marL="180975" indent="-180975">
              <a:spcBef>
                <a:spcPts val="1200"/>
              </a:spcBef>
            </a:pPr>
            <a:r>
              <a:rPr lang="de-DE" sz="2400" dirty="0">
                <a:solidFill>
                  <a:srgbClr val="006589"/>
                </a:solidFill>
              </a:rPr>
              <a:t>Dachsanierung</a:t>
            </a:r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EE739B99-4CE3-A5B2-EEA7-62FE0AB8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1" y="451682"/>
            <a:ext cx="8124397" cy="619713"/>
          </a:xfrm>
        </p:spPr>
        <p:txBody>
          <a:bodyPr/>
          <a:lstStyle/>
          <a:p>
            <a:r>
              <a:rPr lang="de-DE" dirty="0"/>
              <a:t>Mustersanierungsberatungen</a:t>
            </a:r>
          </a:p>
        </p:txBody>
      </p:sp>
      <p:sp>
        <p:nvSpPr>
          <p:cNvPr id="13" name="Textplatzhalter 6">
            <a:extLst>
              <a:ext uri="{FF2B5EF4-FFF2-40B4-BE49-F238E27FC236}">
                <a16:creationId xmlns:a16="http://schemas.microsoft.com/office/drawing/2014/main" id="{C229FCD2-63E8-57C8-F670-17D1BC377A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039" y="972319"/>
            <a:ext cx="8913117" cy="503239"/>
          </a:xfrm>
        </p:spPr>
        <p:txBody>
          <a:bodyPr/>
          <a:lstStyle/>
          <a:p>
            <a:r>
              <a:rPr lang="de-DE" dirty="0"/>
              <a:t>Wohngebäude I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9990423"/>
      </p:ext>
    </p:extLst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22970-EF4A-4D73-8811-1A5AB99A0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759" y="1692399"/>
            <a:ext cx="3240000" cy="214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437E442-F2D3-4287-8D9A-5B8FF45939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759" y="4247678"/>
            <a:ext cx="3240000" cy="1713150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2D6098-68B3-451A-883C-ED54F2113D11}"/>
              </a:ext>
            </a:extLst>
          </p:cNvPr>
          <p:cNvSpPr txBox="1">
            <a:spLocks/>
          </p:cNvSpPr>
          <p:nvPr/>
        </p:nvSpPr>
        <p:spPr>
          <a:xfrm>
            <a:off x="4068000" y="1592032"/>
            <a:ext cx="6408712" cy="2016607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6" indent="-391076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/>
              <a:t>Varianten der energetischen Gebäudesanierung:</a:t>
            </a:r>
          </a:p>
          <a:p>
            <a:pPr marL="268288" indent="-268288">
              <a:spcAft>
                <a:spcPts val="0"/>
              </a:spcAft>
              <a:buAutoNum type="arabicPlain"/>
              <a:tabLst>
                <a:tab pos="268288" algn="l"/>
              </a:tabLst>
            </a:pPr>
            <a:r>
              <a:rPr lang="de-DE" sz="2400" dirty="0"/>
              <a:t>Neue Dacheindeckung mit erhöhter Dämmung, Gauben-Fenster mit 3-fach Wärmeschutzverglasung</a:t>
            </a:r>
          </a:p>
          <a:p>
            <a:pPr marL="268288" indent="-268288">
              <a:buAutoNum type="arabicPlain"/>
              <a:tabLst>
                <a:tab pos="268288" algn="l"/>
              </a:tabLst>
            </a:pPr>
            <a:r>
              <a:rPr lang="de-DE" sz="2400" dirty="0"/>
              <a:t>Hydraulischer Abgleich, neue Thermostatventile, Pumpen, Rohrisolierung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C5B8222-F5E5-446B-A8DD-B5E13D6220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84" y="5490177"/>
            <a:ext cx="1080120" cy="1713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B9092F-9E97-4364-9288-E0A5E0C0E5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529" y="5287445"/>
            <a:ext cx="1080000" cy="180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4AD9EAB-B138-4E15-8BA8-41F7A58FF6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00" y="4248000"/>
            <a:ext cx="5490115" cy="3168000"/>
          </a:xfrm>
          <a:prstGeom prst="rect">
            <a:avLst/>
          </a:prstGeom>
        </p:spPr>
      </p:pic>
      <p:sp>
        <p:nvSpPr>
          <p:cNvPr id="15" name="Titel 4">
            <a:extLst>
              <a:ext uri="{FF2B5EF4-FFF2-40B4-BE49-F238E27FC236}">
                <a16:creationId xmlns:a16="http://schemas.microsoft.com/office/drawing/2014/main" id="{7800B963-F56B-9DF1-16A9-4D0C738D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671" y="451682"/>
            <a:ext cx="8124397" cy="619713"/>
          </a:xfrm>
        </p:spPr>
        <p:txBody>
          <a:bodyPr/>
          <a:lstStyle/>
          <a:p>
            <a:r>
              <a:rPr lang="de-DE" dirty="0"/>
              <a:t>Mustersanierungsberatungen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B444A504-549D-D525-07D5-0A091A242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8039" y="972319"/>
            <a:ext cx="8913117" cy="503239"/>
          </a:xfrm>
        </p:spPr>
        <p:txBody>
          <a:bodyPr/>
          <a:lstStyle/>
          <a:p>
            <a:r>
              <a:rPr lang="de-DE" dirty="0"/>
              <a:t>Wohngebäude I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02852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903F1295-24F7-4026-8ED5-86578C3EFF05}"/>
              </a:ext>
            </a:extLst>
          </p:cNvPr>
          <p:cNvSpPr txBox="1">
            <a:spLocks/>
          </p:cNvSpPr>
          <p:nvPr/>
        </p:nvSpPr>
        <p:spPr>
          <a:xfrm>
            <a:off x="4854848" y="1547999"/>
            <a:ext cx="5532412" cy="518495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6" indent="-391076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de-DE" sz="2400" dirty="0"/>
              <a:t>Begehung und Beratung vor Ort im Freien</a:t>
            </a:r>
          </a:p>
          <a:p>
            <a:pPr marL="180975" indent="-180975"/>
            <a:r>
              <a:rPr lang="de-DE" sz="2400" dirty="0"/>
              <a:t>Aufnahme der Bauteilflächen</a:t>
            </a:r>
          </a:p>
          <a:p>
            <a:pPr marL="180975" indent="-180975"/>
            <a:r>
              <a:rPr lang="de-DE" sz="2400" dirty="0"/>
              <a:t>Fragen, Wünsche, Lösungsvorschläge</a:t>
            </a:r>
          </a:p>
          <a:p>
            <a:pPr marL="180975" indent="-180975"/>
            <a:r>
              <a:rPr lang="de-DE" sz="2400" dirty="0"/>
              <a:t>Energiebilanzierung</a:t>
            </a:r>
          </a:p>
          <a:p>
            <a:pPr marL="180975" indent="-180975"/>
            <a:r>
              <a:rPr lang="de-DE" sz="2400" dirty="0"/>
              <a:t>Förderung / Wirtschaftlichkeit</a:t>
            </a:r>
          </a:p>
          <a:p>
            <a:pPr marL="180975" indent="-180975">
              <a:spcBef>
                <a:spcPts val="1200"/>
              </a:spcBef>
            </a:pPr>
            <a:r>
              <a:rPr lang="de-DE" sz="2400" dirty="0">
                <a:solidFill>
                  <a:srgbClr val="006589"/>
                </a:solidFill>
              </a:rPr>
              <a:t>Neue Fenster</a:t>
            </a:r>
          </a:p>
          <a:p>
            <a:pPr marL="180975" indent="-180975"/>
            <a:r>
              <a:rPr lang="de-DE" sz="2400" dirty="0">
                <a:solidFill>
                  <a:srgbClr val="006589"/>
                </a:solidFill>
              </a:rPr>
              <a:t>Ersatz Heizkessel (Öl) durch Holzpelletkessel oder ggf. anbinden an klimafreundliche, zentrale Nahwärme</a:t>
            </a:r>
          </a:p>
          <a:p>
            <a:pPr marL="180975" indent="-180975"/>
            <a:r>
              <a:rPr lang="de-DE" sz="2400" dirty="0">
                <a:solidFill>
                  <a:srgbClr val="006589"/>
                </a:solidFill>
              </a:rPr>
              <a:t>Hydraulischer Abgleich</a:t>
            </a:r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C37A69E-A3ED-499C-AED1-9F76A5EFD2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180" y="1692399"/>
            <a:ext cx="3956842" cy="24316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A050C33-6498-40AD-8E49-2C25E34D84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80" y="4395057"/>
            <a:ext cx="2043482" cy="21943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B6740D4-0841-4BE8-B8E1-2AC165EB97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2643881" y="4580446"/>
            <a:ext cx="2194372" cy="18235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0F0AB61-168E-E015-F9D7-78D536D23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Mustersanierungsberatungen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CA6671B-6946-5641-B54E-2EC743AB98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Wohngebäude II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679376"/>
      </p:ext>
    </p:extLst>
  </p:cSld>
  <p:clrMapOvr>
    <a:masterClrMapping/>
  </p:clrMapOvr>
  <p:transition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ED12E155-76AF-4780-A582-F8651A9204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59" y="4521611"/>
            <a:ext cx="2240670" cy="240612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58D9AF-AF71-4C0F-A9E0-035C2F2A8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Wohngebäude II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Mustersanierungsberatungen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E2D6098-68B3-451A-883C-ED54F2113D11}"/>
              </a:ext>
            </a:extLst>
          </p:cNvPr>
          <p:cNvSpPr txBox="1">
            <a:spLocks/>
          </p:cNvSpPr>
          <p:nvPr/>
        </p:nvSpPr>
        <p:spPr>
          <a:xfrm>
            <a:off x="4068000" y="1592032"/>
            <a:ext cx="6408712" cy="2016607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6" indent="-391076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/>
              <a:t>Varianten der energetischen Gebäudesanierung:</a:t>
            </a:r>
          </a:p>
          <a:p>
            <a:pPr marL="268288" indent="-268288">
              <a:spcAft>
                <a:spcPts val="0"/>
              </a:spcAft>
              <a:buAutoNum type="arabicPlain"/>
              <a:tabLst>
                <a:tab pos="268288" algn="l"/>
              </a:tabLst>
            </a:pPr>
            <a:r>
              <a:rPr lang="de-DE" sz="2400" dirty="0"/>
              <a:t>Ersatz Heizöl- durch Holzpelletkessel, </a:t>
            </a:r>
            <a:r>
              <a:rPr lang="de-DE" sz="2400" dirty="0" err="1"/>
              <a:t>hydraul</a:t>
            </a:r>
            <a:r>
              <a:rPr lang="de-DE" sz="2400" dirty="0"/>
              <a:t>. </a:t>
            </a:r>
            <a:r>
              <a:rPr lang="de-DE" sz="2400" dirty="0" err="1"/>
              <a:t>Abgl</a:t>
            </a:r>
            <a:r>
              <a:rPr lang="de-DE" sz="2400" dirty="0"/>
              <a:t>.</a:t>
            </a:r>
          </a:p>
          <a:p>
            <a:pPr marL="268288" indent="-268288">
              <a:spcAft>
                <a:spcPts val="0"/>
              </a:spcAft>
              <a:buAutoNum type="arabicPlain"/>
              <a:tabLst>
                <a:tab pos="268288" algn="l"/>
              </a:tabLst>
            </a:pPr>
            <a:r>
              <a:rPr lang="de-DE" sz="2400" dirty="0"/>
              <a:t>Austausch der unsanierten Fenster durch dreifach wärmeschutzverglaste Fenster</a:t>
            </a:r>
          </a:p>
          <a:p>
            <a:pPr marL="268288" indent="-268288">
              <a:spcAft>
                <a:spcPts val="0"/>
              </a:spcAft>
              <a:buAutoNum type="arabicPlain"/>
              <a:tabLst>
                <a:tab pos="268288" algn="l"/>
              </a:tabLst>
            </a:pPr>
            <a:r>
              <a:rPr lang="de-DE" sz="2400" dirty="0"/>
              <a:t>Innendämmung der Außenwand (bei Komplettmoder-</a:t>
            </a:r>
            <a:r>
              <a:rPr lang="de-DE" sz="2400" dirty="0" err="1"/>
              <a:t>nisierung</a:t>
            </a:r>
            <a:r>
              <a:rPr lang="de-DE" sz="2400" dirty="0"/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D41BF54-85B8-4E5F-B479-F31DC1287CC0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759" y="1692400"/>
            <a:ext cx="3240000" cy="22322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4D46476-918E-4098-B0D5-109529E7DF4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000" y="4248000"/>
            <a:ext cx="5400000" cy="3168000"/>
          </a:xfrm>
          <a:prstGeom prst="rect">
            <a:avLst/>
          </a:prstGeom>
          <a:noFill/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E61D150-8DCC-4FBD-BB9B-BA5BC05B70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340" y="4985137"/>
            <a:ext cx="1080000" cy="174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9E69F7E-10D7-4513-8856-6C50C0F063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897" y="5541825"/>
            <a:ext cx="1080000" cy="1721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3899743"/>
      </p:ext>
    </p:extLst>
  </p:cSld>
  <p:clrMapOvr>
    <a:masterClrMapping/>
  </p:clrMapOvr>
  <p:transition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2A0763-4FFA-4F59-954D-32796CAB8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Beispiel Schule (Altbau)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Öffentliche Liegenschaften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D7DB708-BE79-4DA5-A8EE-4ECB092A7CBC}"/>
              </a:ext>
            </a:extLst>
          </p:cNvPr>
          <p:cNvGrpSpPr/>
          <p:nvPr/>
        </p:nvGrpSpPr>
        <p:grpSpPr>
          <a:xfrm>
            <a:off x="646492" y="1692399"/>
            <a:ext cx="2880000" cy="3146781"/>
            <a:chOff x="4458970" y="2810669"/>
            <a:chExt cx="2880000" cy="314678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3C966E5-7DC5-433B-A711-330CF4141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58970" y="2810669"/>
              <a:ext cx="2880000" cy="3146781"/>
            </a:xfrm>
            <a:prstGeom prst="rect">
              <a:avLst/>
            </a:prstGeom>
          </p:spPr>
        </p:pic>
        <p:sp>
          <p:nvSpPr>
            <p:cNvPr id="7" name="Sechseck 6">
              <a:extLst>
                <a:ext uri="{FF2B5EF4-FFF2-40B4-BE49-F238E27FC236}">
                  <a16:creationId xmlns:a16="http://schemas.microsoft.com/office/drawing/2014/main" id="{2B7A64BF-9FA9-4E51-801C-1F44F3D40E51}"/>
                </a:ext>
              </a:extLst>
            </p:cNvPr>
            <p:cNvSpPr/>
            <p:nvPr/>
          </p:nvSpPr>
          <p:spPr>
            <a:xfrm>
              <a:off x="5761175" y="4644727"/>
              <a:ext cx="137795" cy="154940"/>
            </a:xfrm>
            <a:prstGeom prst="hexago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e-DE"/>
            </a:p>
          </p:txBody>
        </p:sp>
      </p:grp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39140940-1B9D-44B5-8E94-6AE901E411D9}"/>
              </a:ext>
            </a:extLst>
          </p:cNvPr>
          <p:cNvSpPr txBox="1">
            <a:spLocks/>
          </p:cNvSpPr>
          <p:nvPr/>
        </p:nvSpPr>
        <p:spPr>
          <a:xfrm>
            <a:off x="3620730" y="1548000"/>
            <a:ext cx="6725644" cy="4217404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6" indent="-391076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/>
            <a:r>
              <a:rPr lang="de-DE" sz="2400" dirty="0"/>
              <a:t>Dämmung oberste Geschossdecke / neue Dacheindeckung</a:t>
            </a:r>
          </a:p>
          <a:p>
            <a:pPr marL="176213" indent="-176213"/>
            <a:r>
              <a:rPr lang="de-DE" sz="2400" dirty="0"/>
              <a:t>Prüfen: nachträgliche Kerndämmung Luftspalt</a:t>
            </a:r>
          </a:p>
          <a:p>
            <a:pPr marL="176213" indent="-176213"/>
            <a:r>
              <a:rPr lang="de-DE" sz="2400" dirty="0"/>
              <a:t>Details: Belüftung kalter Dachraum abstellen</a:t>
            </a:r>
          </a:p>
          <a:p>
            <a:pPr marL="176213" indent="-176213"/>
            <a:r>
              <a:rPr lang="de-DE" sz="2400" dirty="0"/>
              <a:t>Hydraulischen Abgleich überprüfen</a:t>
            </a:r>
          </a:p>
          <a:p>
            <a:pPr marL="176213" indent="-176213"/>
            <a:r>
              <a:rPr lang="de-DE" sz="2400" dirty="0"/>
              <a:t>Wärmeerzeugung ersetzen, da abgängig (1996); ggf. anbinden an klimafreundliche, zentrale Nahwärme</a:t>
            </a:r>
          </a:p>
          <a:p>
            <a:pPr marL="176213" indent="-176213">
              <a:spcBef>
                <a:spcPts val="1200"/>
              </a:spcBef>
            </a:pPr>
            <a:r>
              <a:rPr lang="de-DE" sz="2400" dirty="0">
                <a:solidFill>
                  <a:srgbClr val="006589"/>
                </a:solidFill>
              </a:rPr>
              <a:t>Solaranlagen auf großen Süddachflächen installieren!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139084C-17D8-400A-A774-8350AD5CD5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78" y="5724847"/>
            <a:ext cx="2028496" cy="152273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60526E-6F7A-492F-B749-D2796368848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866130" y="5925925"/>
            <a:ext cx="1522730" cy="114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B4BD83E-A55B-4BBF-BE5A-732B9EB24A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4465" y="6383483"/>
            <a:ext cx="2170003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529"/>
      </p:ext>
    </p:extLst>
  </p:cSld>
  <p:clrMapOvr>
    <a:masterClrMapping/>
  </p:clrMapOvr>
  <p:transition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0655170-4179-4BAB-A54D-933491D06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 Sanierung …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95E23A-D1C0-4D69-BC06-632D5D6E2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476" y="1692275"/>
            <a:ext cx="9564211" cy="5760640"/>
          </a:xfrm>
        </p:spPr>
        <p:txBody>
          <a:bodyPr>
            <a:normAutofit/>
          </a:bodyPr>
          <a:lstStyle/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sz="2400" dirty="0"/>
              <a:t>Energiekosten sparen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sz="2400" dirty="0"/>
              <a:t>Komfortgewinn (Behaglichkeit Winter wie Sommer, Akustik, Beleuchtung etc.)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sz="2400" dirty="0"/>
              <a:t>Mängel beheben und Verbinden mit ohnehin notwendigen Instandsetzungsarbeiten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sz="2400" dirty="0"/>
              <a:t>Wertsteigerung der Immobilie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sz="2400" dirty="0"/>
              <a:t>Klima- und Umweltschutz</a:t>
            </a:r>
          </a:p>
          <a:p>
            <a:pPr marL="355600" indent="-355600">
              <a:buClr>
                <a:srgbClr val="006589"/>
              </a:buClr>
              <a:buFont typeface="Wingdings" panose="05000000000000000000" pitchFamily="2" charset="2"/>
              <a:buChar char="ü"/>
            </a:pPr>
            <a:r>
              <a:rPr lang="de-DE" sz="2400" dirty="0"/>
              <a:t>Energieunabhängigkeit</a:t>
            </a:r>
          </a:p>
          <a:p>
            <a:endParaRPr lang="de-DE" sz="24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2769D3-9680-4507-9607-1686D9B9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… umfassend betrachten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9A6AAFC-CCCC-42DF-852F-A9D54024A502}"/>
              </a:ext>
            </a:extLst>
          </p:cNvPr>
          <p:cNvGrpSpPr>
            <a:grpSpLocks noChangeAspect="1"/>
          </p:cNvGrpSpPr>
          <p:nvPr/>
        </p:nvGrpSpPr>
        <p:grpSpPr>
          <a:xfrm>
            <a:off x="4626620" y="3348583"/>
            <a:ext cx="5522893" cy="3380503"/>
            <a:chOff x="5004048" y="4365104"/>
            <a:chExt cx="3923928" cy="218758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9E4B1D1-9252-4014-8C1E-E0B49EC36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4365104"/>
              <a:ext cx="3923928" cy="215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C97D2CE-A997-4007-B3E5-E6B100EEF875}"/>
                </a:ext>
              </a:extLst>
            </p:cNvPr>
            <p:cNvSpPr/>
            <p:nvPr/>
          </p:nvSpPr>
          <p:spPr bwMode="auto">
            <a:xfrm>
              <a:off x="8604448" y="6245032"/>
              <a:ext cx="323528" cy="3076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10800000" rtlCol="0" anchor="ctr"/>
            <a:lstStyle/>
            <a:p>
              <a:pPr algn="ctr">
                <a:lnSpc>
                  <a:spcPct val="100000"/>
                </a:lnSpc>
                <a:spcAft>
                  <a:spcPct val="0"/>
                </a:spcAft>
              </a:pPr>
              <a:endParaRPr lang="de-DE" sz="2315"/>
            </a:p>
          </p:txBody>
        </p:sp>
      </p:grpSp>
    </p:spTree>
    <p:extLst>
      <p:ext uri="{BB962C8B-B14F-4D97-AF65-F5344CB8AC3E}">
        <p14:creationId xmlns:p14="http://schemas.microsoft.com/office/powerpoint/2010/main" val="222735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8572B69-7476-4CA8-93F2-DFB0C9EFD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70" y="1548384"/>
            <a:ext cx="9491980" cy="5760640"/>
          </a:xfrm>
        </p:spPr>
        <p:txBody>
          <a:bodyPr/>
          <a:lstStyle/>
          <a:p>
            <a:r>
              <a:rPr lang="de-DE" u="sng" dirty="0"/>
              <a:t>Ziel: </a:t>
            </a:r>
          </a:p>
          <a:p>
            <a:pPr lvl="1"/>
            <a:r>
              <a:rPr lang="de-DE" dirty="0"/>
              <a:t>Ob mit klimafreundlicher Nahwärme oder </a:t>
            </a:r>
          </a:p>
          <a:p>
            <a:pPr lvl="1"/>
            <a:r>
              <a:rPr lang="de-DE" dirty="0"/>
              <a:t>Mit individueller Wärmeversorgung auf Basis erneuerbarer Energien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de-DE" dirty="0"/>
              <a:t>Weitestgehende KLIMANEUTRALITÄT bis 2045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2200" b="1" dirty="0">
                <a:solidFill>
                  <a:srgbClr val="C00000"/>
                </a:solidFill>
              </a:rPr>
              <a:t>Energie Einsparen (Wärmeschutz, Dämmung,... 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2200" b="1" dirty="0">
                <a:solidFill>
                  <a:srgbClr val="C00000"/>
                </a:solidFill>
              </a:rPr>
              <a:t>Auch mal verzichten (Autofahrt, 19°C statt 21°C, Duschen statt Baden,...)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2200" b="1" dirty="0">
                <a:solidFill>
                  <a:srgbClr val="C00000"/>
                </a:solidFill>
              </a:rPr>
              <a:t>Effizient nutzen (Optimierte Regelung, effiziente Pumpen, LED,...)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sz="2200" b="1" dirty="0">
                <a:solidFill>
                  <a:srgbClr val="C00000"/>
                </a:solidFill>
              </a:rPr>
              <a:t>Restbedarf erneuerbar decken (Solarenergie, Biomasse,...)</a:t>
            </a:r>
          </a:p>
          <a:p>
            <a:pPr marL="521436" lvl="1" indent="0">
              <a:buNone/>
            </a:pPr>
            <a:endParaRPr lang="de-DE" sz="2200" dirty="0"/>
          </a:p>
          <a:p>
            <a:pPr marL="521436" lvl="1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0EBA351-4017-4D52-B92E-F315AA6823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Klimaschutz auch über den Gartenzaun hinweg - was Jede/r Tun Kann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7425A9C-E5A0-4C08-B72B-D8833072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 Gebäudesanierung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F717CD-0B61-4920-997A-7E1FA06E4F86}"/>
              </a:ext>
            </a:extLst>
          </p:cNvPr>
          <p:cNvSpPr txBox="1"/>
          <p:nvPr/>
        </p:nvSpPr>
        <p:spPr>
          <a:xfrm>
            <a:off x="666750" y="7093580"/>
            <a:ext cx="5345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Quellen: 	CO2-Fußabdruck, UBA-Rechner, Link: </a:t>
            </a:r>
            <a:r>
              <a:rPr lang="de-DE" sz="800" dirty="0">
                <a:hlinkClick r:id="rId2"/>
              </a:rPr>
              <a:t>https://uba.co2-rechner.de/de_DE/</a:t>
            </a:r>
            <a:r>
              <a:rPr lang="de-DE" sz="800" dirty="0"/>
              <a:t> </a:t>
            </a:r>
          </a:p>
          <a:p>
            <a:r>
              <a:rPr lang="de-DE" sz="800" dirty="0"/>
              <a:t>	</a:t>
            </a:r>
            <a:r>
              <a:rPr lang="de-DE" sz="800" dirty="0">
                <a:hlinkClick r:id="rId3"/>
              </a:rPr>
              <a:t>https://www.klimaschutzregion-flensburg.de/seite/431992/zu-hause.html</a:t>
            </a:r>
            <a:r>
              <a:rPr lang="de-DE" sz="800" dirty="0"/>
              <a:t> </a:t>
            </a:r>
          </a:p>
        </p:txBody>
      </p:sp>
      <p:pic>
        <p:nvPicPr>
          <p:cNvPr id="8" name="Grafik 7">
            <a:hlinkClick r:id="rId2"/>
            <a:extLst>
              <a:ext uri="{FF2B5EF4-FFF2-40B4-BE49-F238E27FC236}">
                <a16:creationId xmlns:a16="http://schemas.microsoft.com/office/drawing/2014/main" id="{7F55370E-3874-4BF7-B424-A89FC39CA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12" y="5860951"/>
            <a:ext cx="909637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064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19:10	Einführung: Inhalte und Ablauf von energetischem Quartierskonzept und darauf aufbauendem Sanierungsmanagement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19:20	Energie-Einsparmöglichkeiten am eigenen Haus: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Was kann Jede/r tun - 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3472188014"/>
      </p:ext>
    </p:extLst>
  </p:cSld>
  <p:clrMapOvr>
    <a:masterClrMapping/>
  </p:clrMapOvr>
  <p:transition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58D9AF-AF71-4C0F-A9E0-035C2F2A8C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Gebäudesanierung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671" y="451682"/>
            <a:ext cx="8124397" cy="619713"/>
          </a:xfrm>
        </p:spPr>
        <p:txBody>
          <a:bodyPr/>
          <a:lstStyle/>
          <a:p>
            <a:r>
              <a:rPr lang="de-DE" dirty="0"/>
              <a:t>Entwicklung heizenergiebedarf</a:t>
            </a: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406B7B70-DADB-4337-9E42-46316F8998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96" y="1659879"/>
            <a:ext cx="5698475" cy="1520748"/>
          </a:xfrm>
          <a:prstGeom prst="rect">
            <a:avLst/>
          </a:prstGeom>
        </p:spPr>
      </p:pic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F54307F7-311C-4656-A6F0-38985D4CA581}"/>
              </a:ext>
            </a:extLst>
          </p:cNvPr>
          <p:cNvSpPr>
            <a:spLocks noGrp="1"/>
          </p:cNvSpPr>
          <p:nvPr/>
        </p:nvSpPr>
        <p:spPr>
          <a:xfrm>
            <a:off x="536400" y="5004767"/>
            <a:ext cx="9562828" cy="2232248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391076" indent="-391076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47334" indent="-32589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buFont typeface="Wingdings" panose="05000000000000000000" pitchFamily="2" charset="2"/>
              <a:buChar char="§"/>
            </a:pPr>
            <a:r>
              <a:rPr lang="de-DE" sz="2400" dirty="0"/>
              <a:t>Der Heizenergiebedarf beinhaltet auch den Wärmebedarf für warmes Wasser.</a:t>
            </a:r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de-DE" sz="2400" dirty="0"/>
              <a:t>Ausgangsbasis für 2050 ist eine allgemeine, jährliche Sanierungsrate im Gebäudebestand von </a:t>
            </a:r>
            <a:r>
              <a:rPr lang="de-DE" sz="2400"/>
              <a:t>1 %.</a:t>
            </a:r>
            <a:endParaRPr lang="de-DE" sz="2400" dirty="0"/>
          </a:p>
          <a:p>
            <a:pPr marL="268288" indent="-268288">
              <a:buFont typeface="Wingdings" panose="05000000000000000000" pitchFamily="2" charset="2"/>
              <a:buChar char="§"/>
            </a:pPr>
            <a:r>
              <a:rPr lang="de-DE" sz="2400" dirty="0"/>
              <a:t>Für eine engagierte, klimafreundliche Sanierung im Bestand wird </a:t>
            </a:r>
            <a:r>
              <a:rPr lang="de-DE" sz="2400" dirty="0" err="1"/>
              <a:t>szenarienhaft</a:t>
            </a:r>
            <a:r>
              <a:rPr lang="de-DE" sz="2400" dirty="0"/>
              <a:t> auch mit einer Rate von 2 % p. a. gerechnet.</a:t>
            </a:r>
            <a:endParaRPr lang="de-DE" sz="3200" dirty="0"/>
          </a:p>
        </p:txBody>
      </p:sp>
      <p:pic>
        <p:nvPicPr>
          <p:cNvPr id="12" name="table">
            <a:extLst>
              <a:ext uri="{FF2B5EF4-FFF2-40B4-BE49-F238E27FC236}">
                <a16:creationId xmlns:a16="http://schemas.microsoft.com/office/drawing/2014/main" id="{F301A93A-7338-44D9-ADB7-2D82A6A0E4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471" y="3228778"/>
            <a:ext cx="9073010" cy="171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8997"/>
      </p:ext>
    </p:extLst>
  </p:cSld>
  <p:clrMapOvr>
    <a:masterClrMapping/>
  </p:clrMapOvr>
  <p:transition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19:10	Einführung: Inhalte und Ablauf von Quartierskonzept und Sanierungsmanagement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19:20	Einsparmöglichkeiten am eigenen Haus: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Ergebnisse der Mustersanierungsberatungen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1284441013"/>
      </p:ext>
    </p:extLst>
  </p:cSld>
  <p:clrMapOvr>
    <a:masterClrMapping/>
  </p:clrMapOvr>
  <p:transition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19:10	Einführung: Inhalte und Ablauf von Quartierskonzept und Sanierungsmanagement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19:20	Einsparmöglichkeiten am eigenen Haus: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1795711061"/>
      </p:ext>
    </p:extLst>
  </p:cSld>
  <p:clrMapOvr>
    <a:masterClrMapping/>
  </p:clrMapOvr>
  <p:transition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19:10	Einführung: Inhalte und Ablauf von Quartierskonzept und Sanierungsmanagement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19:20	Einsparmöglichkeiten am eigenen Haus: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20:30	zukünftige Wärme-Versorgungsmöglichkeiten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2649884175"/>
      </p:ext>
    </p:extLst>
  </p:cSld>
  <p:clrMapOvr>
    <a:masterClrMapping/>
  </p:clrMapOvr>
  <p:transition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7A8D90-533A-4557-BAB2-32A6724854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Welche Vorteile bietet Nahwärme?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0329E21-0AE9-4840-ACFB-0EC21D29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3B767260-8B9D-4B32-A104-B16E819F85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818830"/>
          <a:ext cx="9623425" cy="5290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7691728"/>
      </p:ext>
    </p:extLst>
  </p:cSld>
  <p:clrMapOvr>
    <a:masterClrMapping/>
  </p:clrMapOvr>
  <p:transition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43851285-B131-40DC-A03F-4BFCE00F5C97}"/>
              </a:ext>
            </a:extLst>
          </p:cNvPr>
          <p:cNvSpPr txBox="1">
            <a:spLocks/>
          </p:cNvSpPr>
          <p:nvPr/>
        </p:nvSpPr>
        <p:spPr>
          <a:xfrm>
            <a:off x="538039" y="1000539"/>
            <a:ext cx="7688981" cy="47501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0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1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6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872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4308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5744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Wärmenetz allgemeinbildende Schule</a:t>
            </a: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BCC6A84-FFDF-4F27-BF7A-E510FFDE2B8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28" y="1687854"/>
            <a:ext cx="9406800" cy="5641200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0570DE02-15DE-40C2-A1F5-128D7C2FA8BC}"/>
              </a:ext>
            </a:extLst>
          </p:cNvPr>
          <p:cNvGraphicFramePr>
            <a:graphicFrameLocks noGrp="1"/>
          </p:cNvGraphicFramePr>
          <p:nvPr/>
        </p:nvGraphicFramePr>
        <p:xfrm>
          <a:off x="7434932" y="5798724"/>
          <a:ext cx="315437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678">
                  <a:extLst>
                    <a:ext uri="{9D8B030D-6E8A-4147-A177-3AD203B41FA5}">
                      <a16:colId xmlns:a16="http://schemas.microsoft.com/office/drawing/2014/main" val="3676215578"/>
                    </a:ext>
                  </a:extLst>
                </a:gridCol>
                <a:gridCol w="1162700">
                  <a:extLst>
                    <a:ext uri="{9D8B030D-6E8A-4147-A177-3AD203B41FA5}">
                      <a16:colId xmlns:a16="http://schemas.microsoft.com/office/drawing/2014/main" val="192944063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Trassenlänge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225 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66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Anschlussdichte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3,0 MWh/(</a:t>
                      </a:r>
                      <a:r>
                        <a:rPr lang="de-DE" sz="1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m∙a</a:t>
                      </a: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573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Anschlussnehmer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650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3403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Nichtwohngebäude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6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666552"/>
      </p:ext>
    </p:extLst>
  </p:cSld>
  <p:clrMapOvr>
    <a:masterClrMapping/>
  </p:clrMapOvr>
  <p:transition>
    <p:split orient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43851285-B131-40DC-A03F-4BFCE00F5C97}"/>
              </a:ext>
            </a:extLst>
          </p:cNvPr>
          <p:cNvSpPr txBox="1">
            <a:spLocks/>
          </p:cNvSpPr>
          <p:nvPr/>
        </p:nvSpPr>
        <p:spPr>
          <a:xfrm>
            <a:off x="538039" y="1000539"/>
            <a:ext cx="8409061" cy="47501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0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1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6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872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4308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5744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Wärmenetz allgemeinbildende Schule inkl. Kita „Bunte Arche“</a:t>
            </a:r>
          </a:p>
          <a:p>
            <a:pPr lvl="0">
              <a:defRPr/>
            </a:pPr>
            <a:endParaRPr lang="de-DE" dirty="0">
              <a:solidFill>
                <a:sysClr val="windowText" lastClr="000000">
                  <a:lumMod val="65000"/>
                  <a:lumOff val="35000"/>
                </a:sysClr>
              </a:solidFill>
              <a:latin typeface="Arial"/>
            </a:endParaRP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2047905-93FD-43B8-A15F-0C3AC6EC27C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00" y="1688400"/>
            <a:ext cx="9406800" cy="5641200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C00DF859-9EF4-4D35-ACC8-3AA180B0A0A2}"/>
              </a:ext>
            </a:extLst>
          </p:cNvPr>
          <p:cNvGraphicFramePr>
            <a:graphicFrameLocks noGrp="1"/>
          </p:cNvGraphicFramePr>
          <p:nvPr/>
        </p:nvGraphicFramePr>
        <p:xfrm>
          <a:off x="7434932" y="5798724"/>
          <a:ext cx="315437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678">
                  <a:extLst>
                    <a:ext uri="{9D8B030D-6E8A-4147-A177-3AD203B41FA5}">
                      <a16:colId xmlns:a16="http://schemas.microsoft.com/office/drawing/2014/main" val="3676215578"/>
                    </a:ext>
                  </a:extLst>
                </a:gridCol>
                <a:gridCol w="1162700">
                  <a:extLst>
                    <a:ext uri="{9D8B030D-6E8A-4147-A177-3AD203B41FA5}">
                      <a16:colId xmlns:a16="http://schemas.microsoft.com/office/drawing/2014/main" val="192944063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Trassenlänge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421 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66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Anschlussdichte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1,8 MWh/(</a:t>
                      </a:r>
                      <a:r>
                        <a:rPr lang="de-DE" sz="1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m∙a</a:t>
                      </a: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573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Anschlussnehmer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650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3403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Nichtwohngebäude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6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437409"/>
      </p:ext>
    </p:extLst>
  </p:cSld>
  <p:clrMapOvr>
    <a:masterClrMapping/>
  </p:clrMapOvr>
  <p:transition>
    <p:split orient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43851285-B131-40DC-A03F-4BFCE00F5C97}"/>
              </a:ext>
            </a:extLst>
          </p:cNvPr>
          <p:cNvSpPr txBox="1">
            <a:spLocks/>
          </p:cNvSpPr>
          <p:nvPr/>
        </p:nvSpPr>
        <p:spPr>
          <a:xfrm>
            <a:off x="538039" y="1000539"/>
            <a:ext cx="5895891" cy="47501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0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1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6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872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4308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5744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Wärmenetz Großverbraucher (&gt; 65 MWh/a)</a:t>
            </a:r>
          </a:p>
          <a:p>
            <a:pPr>
              <a:defRPr/>
            </a:pPr>
            <a:endParaRPr lang="de-DE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2D43081-D36D-49F4-B8C7-52E3CD298F9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200" y="1688400"/>
            <a:ext cx="9406800" cy="5641200"/>
          </a:xfrm>
          <a:prstGeom prst="rect">
            <a:avLst/>
          </a:prstGeom>
        </p:spPr>
      </p:pic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F20410B6-8428-4263-908D-437AB1EE7037}"/>
              </a:ext>
            </a:extLst>
          </p:cNvPr>
          <p:cNvGraphicFramePr>
            <a:graphicFrameLocks noGrp="1"/>
          </p:cNvGraphicFramePr>
          <p:nvPr/>
        </p:nvGraphicFramePr>
        <p:xfrm>
          <a:off x="7434932" y="5798724"/>
          <a:ext cx="315437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678">
                  <a:extLst>
                    <a:ext uri="{9D8B030D-6E8A-4147-A177-3AD203B41FA5}">
                      <a16:colId xmlns:a16="http://schemas.microsoft.com/office/drawing/2014/main" val="3676215578"/>
                    </a:ext>
                  </a:extLst>
                </a:gridCol>
                <a:gridCol w="1162700">
                  <a:extLst>
                    <a:ext uri="{9D8B030D-6E8A-4147-A177-3AD203B41FA5}">
                      <a16:colId xmlns:a16="http://schemas.microsoft.com/office/drawing/2014/main" val="192944063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Trassenlänge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2.390 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66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Anschlussdichte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0,9 MWh/(</a:t>
                      </a:r>
                      <a:r>
                        <a:rPr lang="de-DE" sz="1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m∙a</a:t>
                      </a: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573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Anschlussnehmer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650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3403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Nichtwohngebäude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6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6107864"/>
      </p:ext>
    </p:extLst>
  </p:cSld>
  <p:clrMapOvr>
    <a:masterClrMapping/>
  </p:clrMapOvr>
  <p:transition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14" name="Textplatzhalter 1">
            <a:extLst>
              <a:ext uri="{FF2B5EF4-FFF2-40B4-BE49-F238E27FC236}">
                <a16:creationId xmlns:a16="http://schemas.microsoft.com/office/drawing/2014/main" id="{43851285-B131-40DC-A03F-4BFCE00F5C97}"/>
              </a:ext>
            </a:extLst>
          </p:cNvPr>
          <p:cNvSpPr txBox="1">
            <a:spLocks/>
          </p:cNvSpPr>
          <p:nvPr/>
        </p:nvSpPr>
        <p:spPr>
          <a:xfrm>
            <a:off x="538039" y="1000539"/>
            <a:ext cx="5895891" cy="475019"/>
          </a:xfrm>
          <a:prstGeom prst="rect">
            <a:avLst/>
          </a:prstGeom>
        </p:spPr>
        <p:txBody>
          <a:bodyPr vert="horz" lIns="104287" tIns="52144" rIns="104287" bIns="52144" rtlCol="0">
            <a:noAutofit/>
          </a:bodyPr>
          <a:lstStyle>
            <a:lvl1pPr marL="0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1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36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42872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64308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85744" indent="0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None/>
              <a:defRPr sz="2400" kern="12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Wärmenetz Gesamtquartier</a:t>
            </a: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042872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 Narrow" panose="020B0606020202030204" pitchFamily="34" charset="0"/>
              <a:buNone/>
              <a:tabLst/>
              <a:defRPr/>
            </a:pPr>
            <a:endParaRPr kumimoji="0" lang="de-DE" sz="2100" b="0" i="0" u="none" strike="noStrike" kern="1200" cap="small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13EF8042-1DBF-44A8-896E-C4C83BE6A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00" y="1688400"/>
            <a:ext cx="9406943" cy="5639289"/>
          </a:xfrm>
          <a:prstGeom prst="rect">
            <a:avLst/>
          </a:prstGeom>
        </p:spPr>
      </p:pic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674265C-541B-46CE-9769-5AA321EE50BC}"/>
              </a:ext>
            </a:extLst>
          </p:cNvPr>
          <p:cNvGraphicFramePr>
            <a:graphicFrameLocks noGrp="1"/>
          </p:cNvGraphicFramePr>
          <p:nvPr/>
        </p:nvGraphicFramePr>
        <p:xfrm>
          <a:off x="7434000" y="5799600"/>
          <a:ext cx="3154378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678">
                  <a:extLst>
                    <a:ext uri="{9D8B030D-6E8A-4147-A177-3AD203B41FA5}">
                      <a16:colId xmlns:a16="http://schemas.microsoft.com/office/drawing/2014/main" val="3676215578"/>
                    </a:ext>
                  </a:extLst>
                </a:gridCol>
                <a:gridCol w="1162700">
                  <a:extLst>
                    <a:ext uri="{9D8B030D-6E8A-4147-A177-3AD203B41FA5}">
                      <a16:colId xmlns:a16="http://schemas.microsoft.com/office/drawing/2014/main" val="1929440636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Trassenlänge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12.352 m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866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Anschlussdichte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0,9 MWh/(</a:t>
                      </a:r>
                      <a:r>
                        <a:rPr lang="de-DE" sz="140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m∙a</a:t>
                      </a: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25737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Anschlussnehmer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314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6507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281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34032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Nichtwohngebäude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66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877179"/>
      </p:ext>
    </p:extLst>
  </p:cSld>
  <p:clrMapOvr>
    <a:masterClrMapping/>
  </p:clrMapOvr>
  <p:transition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190446-9972-4CF6-8AF1-D2AD4B606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Vorhandene Wärme der lokalen Biogasanlagen in Jevenstedt</a:t>
            </a:r>
          </a:p>
          <a:p>
            <a:pPr lvl="1"/>
            <a:r>
              <a:rPr lang="de-DE" dirty="0"/>
              <a:t>Biogas-Wärme wird mittels mobiler Wärmetransportcontainer, die an den Biogasanlagen „aufgeladen“ werden, zur Heizzentrale des Wärmenetzes transportiert und dort wieder „entladen“</a:t>
            </a:r>
          </a:p>
          <a:p>
            <a:r>
              <a:rPr lang="de-DE" dirty="0"/>
              <a:t>Vorhandene Hackschnitzel aus der Region (z. B. Lohnunternehmen)</a:t>
            </a:r>
          </a:p>
          <a:p>
            <a:r>
              <a:rPr lang="de-DE" dirty="0"/>
              <a:t>Vorhandene Freiflächen zum Betrieb naturverträglicher Solarthermie-Anlagen</a:t>
            </a:r>
          </a:p>
          <a:p>
            <a:r>
              <a:rPr lang="de-DE" dirty="0">
                <a:sym typeface="Wingdings" panose="05000000000000000000" pitchFamily="2" charset="2"/>
              </a:rPr>
              <a:t>Versorgungssicherheit durch Spitzenlastkessel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1DBAC3-F403-490C-A223-890A7EA9EF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Quartiersspezifische Optionen gemäß Quartierskonzept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8B04D89-4D1B-4EA1-8AA8-627AC3F9B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</p:spTree>
    <p:extLst>
      <p:ext uri="{BB962C8B-B14F-4D97-AF65-F5344CB8AC3E}">
        <p14:creationId xmlns:p14="http://schemas.microsoft.com/office/powerpoint/2010/main" val="1341054089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 vert="horz" lIns="104287" tIns="52144" rIns="104287" bIns="52144" rtlCol="0">
            <a:normAutofit/>
          </a:bodyPr>
          <a:lstStyle/>
          <a:p>
            <a:pPr marL="325955" indent="-325955">
              <a:spcAft>
                <a:spcPts val="684"/>
              </a:spcAft>
            </a:pPr>
            <a:r>
              <a:rPr lang="de-DE" sz="2400" dirty="0"/>
              <a:t>Der „menschengemachte“ Klimawandel ist real. Klimaschutz ist vordringlichste Aufgabe.</a:t>
            </a:r>
          </a:p>
          <a:p>
            <a:pPr marL="325955" indent="-325955">
              <a:spcAft>
                <a:spcPts val="684"/>
              </a:spcAft>
              <a:buClr>
                <a:schemeClr val="tx1">
                  <a:lumMod val="65000"/>
                  <a:lumOff val="35000"/>
                </a:schemeClr>
              </a:buClr>
            </a:pPr>
            <a:r>
              <a:rPr lang="de-DE" sz="2400" dirty="0"/>
              <a:t>Schleswig-Holstein ist betroffen (Küstenschutz, …).</a:t>
            </a:r>
          </a:p>
          <a:p>
            <a:pPr marL="325955" indent="-325955">
              <a:spcAft>
                <a:spcPts val="684"/>
              </a:spcAft>
            </a:pPr>
            <a:r>
              <a:rPr lang="de-DE" sz="2400" dirty="0"/>
              <a:t>Internationalen Verträge &amp; Abkommen sind einzuhalten (Pariser Klimaschutz-abkommen).</a:t>
            </a:r>
          </a:p>
          <a:p>
            <a:pPr marL="325955" indent="-325955">
              <a:spcAft>
                <a:spcPts val="684"/>
              </a:spcAft>
            </a:pPr>
            <a:r>
              <a:rPr lang="de-DE" sz="2400" dirty="0"/>
              <a:t>Förderziel des durchgeführten Quartierskonzepts: „Ziel der Bundesregierung ist es, den Kohlendioxid-Ausstoß im Gebäudebereich gegenüber 1990 bis zum Jahr 2020 um 40 Prozent zu senken. Bis zum Jahr 2050 soll der Kohlendioxid-Ausstoß um 80 bis 95 Prozent vermindert werden. Diesen Klimaschutzzielen dient das Programm ‚Energetische Stadtsanierung‘ durch die Förderung integrierter Quartierskonzepte sowie eines Sanierungsmanagements. …“</a:t>
            </a:r>
          </a:p>
          <a:p>
            <a:pPr marL="325955" indent="-325955">
              <a:spcAft>
                <a:spcPts val="684"/>
              </a:spcAft>
            </a:pPr>
            <a:endParaRPr lang="de-DE" sz="24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2000" dirty="0"/>
              <a:t>Rahmen / Hintergrund der Arbeiten des </a:t>
            </a:r>
            <a:r>
              <a:rPr lang="de-DE" sz="2000" dirty="0" err="1"/>
              <a:t>Planerteams</a:t>
            </a:r>
            <a:endParaRPr lang="de-DE" sz="2000" dirty="0"/>
          </a:p>
          <a:p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Wärmewende Schleswig-Holstein</a:t>
            </a:r>
          </a:p>
        </p:txBody>
      </p:sp>
    </p:spTree>
    <p:extLst>
      <p:ext uri="{BB962C8B-B14F-4D97-AF65-F5344CB8AC3E}">
        <p14:creationId xmlns:p14="http://schemas.microsoft.com/office/powerpoint/2010/main" val="4123996077"/>
      </p:ext>
    </p:extLst>
  </p:cSld>
  <p:clrMapOvr>
    <a:masterClrMapping/>
  </p:clrMapOvr>
  <p:transition>
    <p:split orient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BBD858-4F74-42C3-8878-8BA124A6A7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Biogasanlagen - Standorte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4096DE-D8BC-4B4B-B83C-DACF59C8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1277EEE4-03B0-4F76-B9CF-6A0A1BE1C220}"/>
              </a:ext>
            </a:extLst>
          </p:cNvPr>
          <p:cNvSpPr txBox="1">
            <a:spLocks/>
          </p:cNvSpPr>
          <p:nvPr/>
        </p:nvSpPr>
        <p:spPr>
          <a:xfrm>
            <a:off x="534670" y="7092998"/>
            <a:ext cx="9624060" cy="288033"/>
          </a:xfrm>
          <a:prstGeom prst="rect">
            <a:avLst/>
          </a:prstGeom>
        </p:spPr>
        <p:txBody>
          <a:bodyPr vert="horz" lIns="104287" tIns="52144" rIns="104287" bIns="52144" rtlCol="0">
            <a:normAutofit fontScale="70000" lnSpcReduction="20000"/>
          </a:bodyPr>
          <a:lstStyle>
            <a:lvl1pPr marL="271463" indent="-271463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475" indent="-354013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/>
              <a:t>Bildquelle: </a:t>
            </a:r>
            <a:r>
              <a:rPr lang="de-DE" sz="1000" dirty="0" err="1"/>
              <a:t>PCM</a:t>
            </a:r>
            <a:r>
              <a:rPr lang="de-DE" sz="1000" dirty="0"/>
              <a:t> Energy GmbH</a:t>
            </a:r>
          </a:p>
          <a:p>
            <a:pPr marL="0" indent="0">
              <a:buFont typeface="Arial Narrow" panose="020B0606020202030204" pitchFamily="34" charset="0"/>
              <a:buNone/>
            </a:pPr>
            <a:endParaRPr lang="de-DE" sz="1000" dirty="0"/>
          </a:p>
          <a:p>
            <a:pPr>
              <a:buFont typeface="Wingdings" panose="05000000000000000000" pitchFamily="2" charset="2"/>
              <a:buChar char="§"/>
            </a:pPr>
            <a:endParaRPr lang="de-DE" sz="1000" dirty="0"/>
          </a:p>
          <a:p>
            <a:pPr marL="0" indent="0">
              <a:buFont typeface="Arial Narrow" panose="020B0606020202030204" pitchFamily="34" charset="0"/>
              <a:buNone/>
            </a:pPr>
            <a:endParaRPr lang="de-DE" sz="1000" dirty="0"/>
          </a:p>
          <a:p>
            <a:pPr>
              <a:buFont typeface="Wingdings" panose="05000000000000000000" pitchFamily="2" charset="2"/>
              <a:buChar char="§"/>
            </a:pPr>
            <a:endParaRPr lang="de-DE" sz="1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A111EB2-2F0E-42CA-B580-504637C7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" y="1592032"/>
            <a:ext cx="5844687" cy="538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52444"/>
      </p:ext>
    </p:extLst>
  </p:cSld>
  <p:clrMapOvr>
    <a:masterClrMapping/>
  </p:clrMapOvr>
  <p:transition>
    <p:split orient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BBD858-4F74-42C3-8878-8BA124A6A7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„Containerwärme“ jetzt schlüsselfertig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14096DE-D8BC-4B4B-B83C-DACF59C8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6CFFAC-CB82-4913-B28D-8AF786DAF4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63" y="1692275"/>
            <a:ext cx="5790175" cy="3780000"/>
          </a:xfrm>
          <a:prstGeom prst="rect">
            <a:avLst/>
          </a:prstGeom>
        </p:spPr>
      </p:pic>
      <p:pic>
        <p:nvPicPr>
          <p:cNvPr id="21" name="Inhaltsplatzhalter 20">
            <a:extLst>
              <a:ext uri="{FF2B5EF4-FFF2-40B4-BE49-F238E27FC236}">
                <a16:creationId xmlns:a16="http://schemas.microsoft.com/office/drawing/2014/main" id="{5E3DFA9E-A625-4978-90F3-DBF4CD3E6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64" y="5796855"/>
            <a:ext cx="3592440" cy="1177849"/>
          </a:xfrm>
          <a:prstGeom prst="rect">
            <a:avLst/>
          </a:prstGeom>
        </p:spPr>
      </p:pic>
      <p:pic>
        <p:nvPicPr>
          <p:cNvPr id="10" name="Grafik 6">
            <a:extLst>
              <a:ext uri="{FF2B5EF4-FFF2-40B4-BE49-F238E27FC236}">
                <a16:creationId xmlns:a16="http://schemas.microsoft.com/office/drawing/2014/main" id="{94DB9CC3-524E-439A-9EA0-F2B41627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004" y="1692275"/>
            <a:ext cx="3541517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0E533DD-FE12-4F81-A635-B30C37FE3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82" y="5861686"/>
            <a:ext cx="3635180" cy="1113018"/>
          </a:xfrm>
          <a:prstGeom prst="rect">
            <a:avLst/>
          </a:prstGeom>
        </p:spPr>
      </p:pic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0825C21C-BC4C-460D-A63D-19B0851FC321}"/>
              </a:ext>
            </a:extLst>
          </p:cNvPr>
          <p:cNvSpPr/>
          <p:nvPr/>
        </p:nvSpPr>
        <p:spPr>
          <a:xfrm>
            <a:off x="4949820" y="6092354"/>
            <a:ext cx="936339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1277EEE4-03B0-4F76-B9CF-6A0A1BE1C220}"/>
              </a:ext>
            </a:extLst>
          </p:cNvPr>
          <p:cNvSpPr txBox="1">
            <a:spLocks/>
          </p:cNvSpPr>
          <p:nvPr/>
        </p:nvSpPr>
        <p:spPr>
          <a:xfrm>
            <a:off x="534670" y="7092998"/>
            <a:ext cx="9624060" cy="288033"/>
          </a:xfrm>
          <a:prstGeom prst="rect">
            <a:avLst/>
          </a:prstGeom>
        </p:spPr>
        <p:txBody>
          <a:bodyPr vert="horz" lIns="104287" tIns="52144" rIns="104287" bIns="52144" rtlCol="0">
            <a:normAutofit fontScale="70000" lnSpcReduction="20000"/>
          </a:bodyPr>
          <a:lstStyle>
            <a:lvl1pPr marL="271463" indent="-271463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5475" indent="-354013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Ä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03590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5026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46462" indent="-260718" algn="l" defTabSz="1042872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Arial Narrow" panose="020B0606020202030204" pitchFamily="34" charset="0"/>
              <a:buChar char="▪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67898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333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0770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206" indent="-260718" algn="l" defTabSz="10428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00" dirty="0"/>
              <a:t>Bildquelle: </a:t>
            </a:r>
            <a:r>
              <a:rPr lang="de-DE" sz="1000" dirty="0" err="1"/>
              <a:t>PCM</a:t>
            </a:r>
            <a:r>
              <a:rPr lang="de-DE" sz="1000" dirty="0"/>
              <a:t> Energy GmbH</a:t>
            </a:r>
          </a:p>
          <a:p>
            <a:pPr marL="0" indent="0">
              <a:buFont typeface="Arial Narrow" panose="020B0606020202030204" pitchFamily="34" charset="0"/>
              <a:buNone/>
            </a:pPr>
            <a:endParaRPr lang="de-DE" sz="1000" dirty="0"/>
          </a:p>
          <a:p>
            <a:pPr>
              <a:buFont typeface="Wingdings" panose="05000000000000000000" pitchFamily="2" charset="2"/>
              <a:buChar char="§"/>
            </a:pPr>
            <a:endParaRPr lang="de-DE" sz="1000" dirty="0"/>
          </a:p>
          <a:p>
            <a:pPr marL="0" indent="0">
              <a:buFont typeface="Arial Narrow" panose="020B0606020202030204" pitchFamily="34" charset="0"/>
              <a:buNone/>
            </a:pPr>
            <a:endParaRPr lang="de-DE" sz="1000" dirty="0"/>
          </a:p>
          <a:p>
            <a:pPr>
              <a:buFont typeface="Wingdings" panose="05000000000000000000" pitchFamily="2" charset="2"/>
              <a:buChar char="§"/>
            </a:pP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168438001"/>
      </p:ext>
    </p:extLst>
  </p:cSld>
  <p:clrMapOvr>
    <a:masterClrMapping/>
  </p:clrMapOvr>
  <p:transition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795A65-A74E-4B45-B5BB-7E6B4562D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70" y="1548384"/>
            <a:ext cx="9996606" cy="576064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de-DE" sz="2400" dirty="0"/>
              <a:t>Holzkessel + Erdgaskessel für Lastspitzen / als Reserve</a:t>
            </a:r>
          </a:p>
          <a:p>
            <a:pPr marL="457200" indent="-457200">
              <a:buAutoNum type="arabicPeriod"/>
            </a:pPr>
            <a:r>
              <a:rPr lang="de-DE" sz="2400" dirty="0"/>
              <a:t>Solarthermie + Holzkessel + Erdgaskessel für Lastspitzen / als Reserve</a:t>
            </a:r>
          </a:p>
          <a:p>
            <a:pPr marL="457200" indent="-457200">
              <a:buAutoNum type="arabicPeriod"/>
            </a:pPr>
            <a:r>
              <a:rPr lang="de-DE" sz="2400" dirty="0"/>
              <a:t>Biogas-Wärme + Holzkessel + Erdgaskessel für Lastspitzen / als Reserve</a:t>
            </a:r>
          </a:p>
          <a:p>
            <a:pPr marL="457200" indent="-457200">
              <a:buAutoNum type="arabicPeriod"/>
            </a:pPr>
            <a:endParaRPr lang="de-DE" sz="2400" dirty="0"/>
          </a:p>
          <a:p>
            <a:r>
              <a:rPr lang="de-DE" sz="2400" dirty="0"/>
              <a:t>Die Anteile an erneuerbaren Energien (Biomasse, Solar) liegen jeweils zwischen 84% und 96%</a:t>
            </a:r>
          </a:p>
          <a:p>
            <a:r>
              <a:rPr lang="de-DE" sz="2400" dirty="0"/>
              <a:t>Gegenüber den derzeitigen CO</a:t>
            </a:r>
            <a:r>
              <a:rPr lang="de-DE" sz="2400" baseline="-25000" dirty="0"/>
              <a:t>2</a:t>
            </a:r>
            <a:r>
              <a:rPr lang="de-DE" sz="2400" dirty="0"/>
              <a:t>-Emissionen können diese um bis zu 80% verringert werden. </a:t>
            </a:r>
          </a:p>
          <a:p>
            <a:r>
              <a:rPr lang="de-DE" sz="2400" dirty="0"/>
              <a:t>Die Investitionen liegen für die Vorhaben zwischen 700.000 und 21 Mio. Euro Netto.</a:t>
            </a:r>
          </a:p>
          <a:p>
            <a:r>
              <a:rPr lang="de-DE" sz="2400" dirty="0"/>
              <a:t>Die Förderung liegt dabei zwischen 10 und 40%, je nach Variante und Verfügbarkeit der Förderprogramme.</a:t>
            </a:r>
            <a:endParaRPr lang="de-DE" sz="16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0380CE-C7C0-45E3-8F6D-8879636F0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Drei Versorgungsvarianten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C20F5F0-8C12-4846-8450-F86396C5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</p:spTree>
    <p:extLst>
      <p:ext uri="{BB962C8B-B14F-4D97-AF65-F5344CB8AC3E}">
        <p14:creationId xmlns:p14="http://schemas.microsoft.com/office/powerpoint/2010/main" val="3738059363"/>
      </p:ext>
    </p:extLst>
  </p:cSld>
  <p:clrMapOvr>
    <a:masterClrMapping/>
  </p:clrMapOvr>
  <p:transition>
    <p:split orient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5FF624-0E46-42EC-8D56-85EC5301E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Wirtschaftlichkeit (Kostenstand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de-DE" dirty="0"/>
              <a:t>2021 und März 2022)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DCD7AF-B4F5-47DF-9D2D-0CC66704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F2BDD1-0377-450D-8012-C9BC3F92B68C}"/>
              </a:ext>
            </a:extLst>
          </p:cNvPr>
          <p:cNvSpPr txBox="1"/>
          <p:nvPr/>
        </p:nvSpPr>
        <p:spPr>
          <a:xfrm>
            <a:off x="536400" y="7207200"/>
            <a:ext cx="6408712" cy="4516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wurde hier zunächst eine Anschlussquote an das Wärmenetz von 100 % angesetzt.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C90B279-6AA5-D0EE-EB53-D62B4CCB7C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Die daraus resultierenden Wärmegestehungskosten liegen – je nach betrachteter Variante und Ausbaustufe zwischen 145 und 255 Euro/MWh bzw. 14,5 bis 25,5 ct/kWh – netto</a:t>
            </a:r>
          </a:p>
          <a:p>
            <a:r>
              <a:rPr lang="de-DE" dirty="0"/>
              <a:t>Und einer Anschlussquote von 100%!</a:t>
            </a:r>
          </a:p>
          <a:p>
            <a:r>
              <a:rPr lang="de-DE" dirty="0"/>
              <a:t>Von besonderer Bedeutung für die</a:t>
            </a:r>
            <a:br>
              <a:rPr lang="de-DE" dirty="0"/>
            </a:br>
            <a:r>
              <a:rPr lang="de-DE" dirty="0"/>
              <a:t>Wirtschaftlichkeit ist die Anschluss-</a:t>
            </a:r>
            <a:br>
              <a:rPr lang="de-DE" dirty="0"/>
            </a:br>
            <a:r>
              <a:rPr lang="de-DE" dirty="0" err="1"/>
              <a:t>quote</a:t>
            </a:r>
            <a:r>
              <a:rPr lang="de-DE" dirty="0"/>
              <a:t>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E281608-85CE-DF4C-63FA-CAAABD067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62" y="4635893"/>
            <a:ext cx="4453260" cy="26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0278"/>
      </p:ext>
    </p:extLst>
  </p:cSld>
  <p:clrMapOvr>
    <a:masterClrMapping/>
  </p:clrMapOvr>
  <p:transition>
    <p:split orient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02B8A1-66DA-499D-8BF9-D091DAA74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Sensitivitätsanalyse Anschlussquote (Basis Kostenstand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de-DE" dirty="0"/>
              <a:t>2021)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2D9ACF-7A7C-4918-986A-200656B8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944CDD-B528-45C1-AD47-40A24043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1475558"/>
            <a:ext cx="8484437" cy="549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52774"/>
      </p:ext>
    </p:extLst>
  </p:cSld>
  <p:clrMapOvr>
    <a:masterClrMapping/>
  </p:clrMapOvr>
  <p:transition>
    <p:split orient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02B8A1-66DA-499D-8BF9-D091DAA74B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Sensitivitätsanalyse Anschlussquote (Basis Kostenstand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de-DE" dirty="0"/>
              <a:t>2021)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2D9ACF-7A7C-4918-986A-200656B80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E944CDD-B528-45C1-AD47-40A24043D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1475558"/>
            <a:ext cx="8484437" cy="549156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085D8EB-9481-4A18-AE04-8907CF87F405}"/>
              </a:ext>
            </a:extLst>
          </p:cNvPr>
          <p:cNvCxnSpPr>
            <a:cxnSpLocks/>
          </p:cNvCxnSpPr>
          <p:nvPr/>
        </p:nvCxnSpPr>
        <p:spPr>
          <a:xfrm>
            <a:off x="6335078" y="1705555"/>
            <a:ext cx="0" cy="4680520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rechblase: oval 8">
            <a:extLst>
              <a:ext uri="{FF2B5EF4-FFF2-40B4-BE49-F238E27FC236}">
                <a16:creationId xmlns:a16="http://schemas.microsoft.com/office/drawing/2014/main" id="{903AF08B-B6C2-4FC5-9AE3-5A654C1D383E}"/>
              </a:ext>
            </a:extLst>
          </p:cNvPr>
          <p:cNvSpPr/>
          <p:nvPr/>
        </p:nvSpPr>
        <p:spPr>
          <a:xfrm>
            <a:off x="5274692" y="1978797"/>
            <a:ext cx="3663196" cy="964806"/>
          </a:xfrm>
          <a:prstGeom prst="wedgeEllipseCallou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Basis für Kostenvergleich 16,4 ct/kWh netto</a:t>
            </a:r>
          </a:p>
        </p:txBody>
      </p:sp>
    </p:spTree>
    <p:extLst>
      <p:ext uri="{BB962C8B-B14F-4D97-AF65-F5344CB8AC3E}">
        <p14:creationId xmlns:p14="http://schemas.microsoft.com/office/powerpoint/2010/main" val="3849988512"/>
      </p:ext>
    </p:extLst>
  </p:cSld>
  <p:clrMapOvr>
    <a:masterClrMapping/>
  </p:clrMapOvr>
  <p:transition>
    <p:split orient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0380CE-C7C0-45E3-8F6D-8879636F0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Ökologischer und ökonomischer Vergleich mit Nahwärme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C20F5F0-8C12-4846-8450-F86396C5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Dezentrale Versorgungsoptionen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AC87C5-4B3D-43BD-89B2-479B55CAEBCF}"/>
              </a:ext>
            </a:extLst>
          </p:cNvPr>
          <p:cNvSpPr txBox="1"/>
          <p:nvPr/>
        </p:nvSpPr>
        <p:spPr>
          <a:xfrm>
            <a:off x="536400" y="7207200"/>
            <a:ext cx="6408712" cy="4516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wurde hier bei der Nahwärme eine Anschlussquote an das Wärmenetz von 80 % angesetzt.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5F56563-1AF0-4D04-B118-EC23F4E862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896320"/>
              </p:ext>
            </p:extLst>
          </p:nvPr>
        </p:nvGraphicFramePr>
        <p:xfrm>
          <a:off x="534988" y="1547813"/>
          <a:ext cx="9623425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2883329"/>
      </p:ext>
    </p:extLst>
  </p:cSld>
  <p:clrMapOvr>
    <a:masterClrMapping/>
  </p:clrMapOvr>
  <p:transition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0380CE-C7C0-45E3-8F6D-8879636F0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Ökologischer und ökonomischer Vergleich mit Nahwärme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C20F5F0-8C12-4846-8450-F86396C5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Dezentrale Versorgungsoptionen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AC87C5-4B3D-43BD-89B2-479B55CAEBCF}"/>
              </a:ext>
            </a:extLst>
          </p:cNvPr>
          <p:cNvSpPr txBox="1"/>
          <p:nvPr/>
        </p:nvSpPr>
        <p:spPr>
          <a:xfrm>
            <a:off x="536400" y="7207200"/>
            <a:ext cx="6408712" cy="4516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wurde hier bei der Nahwärme eine Anschlussquote an das Wärmenetz von 80 % angesetzt.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45F56563-1AF0-4D04-B118-EC23F4E862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547813"/>
          <a:ext cx="9623425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7398829"/>
      </p:ext>
    </p:extLst>
  </p:cSld>
  <p:clrMapOvr>
    <a:masterClrMapping/>
  </p:clrMapOvr>
  <p:transition>
    <p:split orient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B253F-75C2-45C9-A97D-CA971882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Betreibermodelle Wärmenetz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6B7AC85E-194D-4588-AF94-4A3C7D48445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0800" y="1398588"/>
          <a:ext cx="9708256" cy="586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Modell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Vorteile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Nachteile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 err="1"/>
                        <a:t>BGA</a:t>
                      </a:r>
                      <a:r>
                        <a:rPr lang="de-DE" sz="1800" dirty="0"/>
                        <a:t>-Betreiber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Schafft Interesse am </a:t>
                      </a:r>
                      <a:r>
                        <a:rPr lang="de-DE" sz="1800" baseline="0" dirty="0"/>
                        <a:t>Weiterbetrieb BGA nach Ende EEG-Förderung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/>
                        <a:t>Wertschöpfung verbleibt in der Kommune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Motivation scheinbar begrenzt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Know-how</a:t>
                      </a:r>
                      <a:r>
                        <a:rPr lang="de-DE" sz="1800" baseline="0" dirty="0"/>
                        <a:t> / Infrastruktur VA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/>
                        <a:t>Offenheit für </a:t>
                      </a:r>
                      <a:r>
                        <a:rPr lang="de-DE" sz="1800" baseline="0" dirty="0" err="1"/>
                        <a:t>langfr</a:t>
                      </a:r>
                      <a:r>
                        <a:rPr lang="de-DE" sz="1800" baseline="0" dirty="0"/>
                        <a:t>. andere Erzeugung???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Genossenschaft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Wertschöpfung verbleibt in der Kommune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Abnehmer</a:t>
                      </a:r>
                      <a:r>
                        <a:rPr lang="de-DE" sz="1800" baseline="0" dirty="0"/>
                        <a:t> als Miteigentümer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Know-how</a:t>
                      </a:r>
                      <a:r>
                        <a:rPr lang="de-DE" sz="1800" baseline="0" dirty="0"/>
                        <a:t> / Infrastruktur EVA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Hohes</a:t>
                      </a:r>
                      <a:r>
                        <a:rPr lang="de-DE" sz="1800" baseline="0" dirty="0"/>
                        <a:t> Engagement vor Ort nötig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Zu gründendes kommunales EVU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marR="0" indent="-17780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Wertschöpfung verbleibt in der Kommune</a:t>
                      </a:r>
                    </a:p>
                    <a:p>
                      <a:pPr marL="177800" marR="0" indent="-17780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dirty="0"/>
                        <a:t>Auch</a:t>
                      </a:r>
                      <a:r>
                        <a:rPr lang="de-DE" sz="1800" baseline="0" dirty="0"/>
                        <a:t> Option Stromversorgung etc.</a:t>
                      </a:r>
                    </a:p>
                    <a:p>
                      <a:pPr marL="177800" marR="0" indent="-17780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baseline="0" dirty="0"/>
                        <a:t>Ggf. Betrieb Schwimmbad</a:t>
                      </a:r>
                    </a:p>
                    <a:p>
                      <a:pPr marL="177800" marR="0" indent="-177800" algn="l" defTabSz="10428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800" baseline="0" dirty="0"/>
                        <a:t>Ggf. Kommunalkreditkonditionen</a:t>
                      </a:r>
                      <a:endParaRPr lang="de-DE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Hoher organisatorischer Aufwand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Lohnt sich die Infrastruktur???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EVU / Stadtwerke aus der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Wertschöpfung verbleibt in (größerer)</a:t>
                      </a:r>
                      <a:r>
                        <a:rPr lang="de-DE" sz="1800" baseline="0" dirty="0"/>
                        <a:t> Region</a:t>
                      </a:r>
                      <a:endParaRPr lang="de-DE" sz="1800" dirty="0"/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Know-how / Infrastruktur EVA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Ggf. Kommunalkreditkonditionen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Ggf. Interessenkonflikte Gasverkauf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Erfahrung mit Wärmenetzen nicht bei allen regionalen Stadtwerken vorhanden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Erfahrung mit allen reg. Erzeugungen???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800" dirty="0"/>
                        <a:t>Contractor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Know-how /</a:t>
                      </a:r>
                      <a:r>
                        <a:rPr lang="de-DE" sz="1800" baseline="0" dirty="0"/>
                        <a:t> Infrastruktur EVA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/>
                        <a:t>Ggf. kostengünstiger Einkauf (Mengen!)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/>
                        <a:t>Umfangreiche Erfahrungen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/>
                        <a:t>Größte Angebotsvielfalt / Wettbewerb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dirty="0"/>
                        <a:t>Erfahrung mit allen reg. Erzeugungen???</a:t>
                      </a:r>
                    </a:p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r>
                        <a:rPr lang="de-DE" sz="1800" baseline="0" dirty="0"/>
                        <a:t>Gewinnmarge fließt aus der Region ab</a:t>
                      </a: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de-DE" sz="1800" b="1" dirty="0">
                          <a:solidFill>
                            <a:srgbClr val="006589"/>
                          </a:solidFill>
                        </a:rPr>
                        <a:t>EVA = Erzeugung, Verteilung, Abrechnung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endParaRPr lang="de-DE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77800" indent="-177800">
                        <a:buFont typeface="Arial" panose="020B0604020202020204" pitchFamily="34" charset="0"/>
                        <a:buChar char="•"/>
                      </a:pPr>
                      <a:endParaRPr lang="de-DE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787980"/>
      </p:ext>
    </p:extLst>
  </p:cSld>
  <p:clrMapOvr>
    <a:masterClrMapping/>
  </p:clrMapOvr>
  <p:transition>
    <p:split orient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B253F-75C2-45C9-A97D-CA971882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 / Umsetzung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13C000E-2E38-4288-A04A-7CE6D19CB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Fakt ist, die Schule braucht eine neue Heizung (1 Kessel defekt)</a:t>
            </a:r>
          </a:p>
          <a:p>
            <a:r>
              <a:rPr lang="de-DE" dirty="0"/>
              <a:t>Um den Klimaschutzzielen gerecht zu werden, können fossile Lösungen jetzt keine Option mehr sein</a:t>
            </a:r>
          </a:p>
          <a:p>
            <a:r>
              <a:rPr lang="de-DE" dirty="0"/>
              <a:t>Der Aufbau eines großen Wärmenetzes ist wirtschaftlich abhängig von einer hohen Anschlussquote</a:t>
            </a:r>
          </a:p>
          <a:p>
            <a:r>
              <a:rPr lang="de-DE" dirty="0"/>
              <a:t>Bis zu einer ersten Wärmelieferung aus einem quartiersweiten Wärmenetzes vergehen realistisch noch 2 Jahre</a:t>
            </a:r>
          </a:p>
          <a:p>
            <a:r>
              <a:rPr lang="de-DE" dirty="0"/>
              <a:t>Wärme aus regenerativen Wärmenetzes ist deutlich kostenstabiler als dezentrale Einzelanlagen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Ihre Meinung im Rahmen der Fragebogenaktion ist wichtig für die weitere Umsetzung und die Größe des Wärmenetzes! 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38489684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Gesetzgebung in Schleswig-Holstein 1/2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Wärmewende Schleswig-Holstein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77FEC37-0E17-434A-A933-D3AC2E6C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1547813"/>
            <a:ext cx="9623425" cy="5761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Im Dezember 2021 ist das aktualisierte Energiewende- und Klimaschutzgesetz (EWKG) in Schleswig-Holstein in Kraft getreten</a:t>
            </a:r>
          </a:p>
          <a:p>
            <a:pPr marL="0" indent="0">
              <a:buNone/>
            </a:pPr>
            <a:r>
              <a:rPr lang="de-DE" sz="2400" dirty="0"/>
              <a:t>Wichtige Elemente:</a:t>
            </a:r>
          </a:p>
          <a:p>
            <a:r>
              <a:rPr lang="de-DE" sz="2400" dirty="0"/>
              <a:t>Verschärfte Klimaschutzziele</a:t>
            </a:r>
          </a:p>
          <a:p>
            <a:pPr lvl="1"/>
            <a:r>
              <a:rPr lang="de-DE" dirty="0"/>
              <a:t>- 65 % Treibhausgasemissionen bis 2030</a:t>
            </a:r>
          </a:p>
          <a:p>
            <a:pPr lvl="1"/>
            <a:r>
              <a:rPr lang="de-DE" dirty="0"/>
              <a:t>- 88 % Treibhausgasemissionen bis 2040</a:t>
            </a:r>
          </a:p>
          <a:p>
            <a:pPr lvl="1"/>
            <a:r>
              <a:rPr lang="de-DE" dirty="0"/>
              <a:t>Netto-Treibhausgasneutralität bis 2045</a:t>
            </a:r>
          </a:p>
          <a:p>
            <a:r>
              <a:rPr lang="de-DE" sz="2400" dirty="0"/>
              <a:t>Vorgaben zum Ausbau von PV-Anlagen</a:t>
            </a:r>
          </a:p>
          <a:p>
            <a:pPr lvl="1"/>
            <a:r>
              <a:rPr lang="de-DE" dirty="0"/>
              <a:t>PV-Anlagen-Pflicht über Parkplätzen von mehr als 100 Stellplätzen</a:t>
            </a:r>
          </a:p>
          <a:p>
            <a:pPr lvl="1"/>
            <a:r>
              <a:rPr lang="de-DE" dirty="0"/>
              <a:t>PV-Anlagen-Pflicht bei Neubau oder Renovierung von mehr als 10 % der Dachfläche von Nichtwohngebäuden (z.B. </a:t>
            </a:r>
            <a:r>
              <a:rPr lang="de-DE" dirty="0" err="1"/>
              <a:t>öff</a:t>
            </a:r>
            <a:r>
              <a:rPr lang="de-DE" dirty="0"/>
              <a:t>. Liegenschaften)</a:t>
            </a:r>
          </a:p>
          <a:p>
            <a:pPr marL="0" indent="0" fontAlgn="base">
              <a:buNone/>
            </a:pPr>
            <a:endParaRPr lang="de-DE" sz="24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8B35D3-B56A-D13B-B27D-01C33A57C089}"/>
              </a:ext>
            </a:extLst>
          </p:cNvPr>
          <p:cNvSpPr txBox="1"/>
          <p:nvPr/>
        </p:nvSpPr>
        <p:spPr>
          <a:xfrm>
            <a:off x="378148" y="6957274"/>
            <a:ext cx="8913117" cy="304614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EWKG-SH: </a:t>
            </a: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https://www.schleswig-holstein.de/DE/Fachinhalte/K/klimaschutz/energiewendeKlimaschutzgesetz.html</a:t>
            </a:r>
            <a:r>
              <a:rPr lang="de-DE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7531961"/>
      </p:ext>
    </p:extLst>
  </p:cSld>
  <p:clrMapOvr>
    <a:masterClrMapping/>
  </p:clrMapOvr>
  <p:transition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3CBBCC-30C7-41F1-B3A9-C43CA80AB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63F4F3-B150-4C1E-BA3F-F2E2F9BCC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670" y="1398867"/>
            <a:ext cx="10158730" cy="5910156"/>
          </a:xfrm>
        </p:spPr>
        <p:txBody>
          <a:bodyPr>
            <a:normAutofit/>
          </a:bodyPr>
          <a:lstStyle/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19:00	Begrüßung durch den Bürgermeister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19:10	Einführung: Inhalte und Ablauf von Quartierskonzept und Sanierungsmanagement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19:20	Einsparmöglichkeiten am eigenen Haus:</a:t>
            </a:r>
            <a:b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</a:b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Ergebnisse der Mustersanierungsberatungen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19:40	Fragen / Diskussion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20:00	Pause</a:t>
            </a:r>
          </a:p>
          <a:p>
            <a:pPr marL="896938" indent="-896938">
              <a:buNone/>
            </a:pPr>
            <a:r>
              <a:rPr lang="de-DE" sz="2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20:30	zukünftige Versorgungsmöglichkeiten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20:50	Fragen / Diskussion</a:t>
            </a:r>
          </a:p>
          <a:p>
            <a:pPr marL="896938" indent="-896938">
              <a:buNone/>
            </a:pPr>
            <a:r>
              <a:rPr lang="de-DE" sz="2400" b="1" dirty="0">
                <a:sym typeface="Wingdings" panose="05000000000000000000" pitchFamily="2" charset="2"/>
              </a:rPr>
              <a:t>anschl.	Erläuterung weiteres Vorgehen, Verabschiedung durch den Bürgermeister,</a:t>
            </a:r>
            <a:br>
              <a:rPr lang="de-DE" sz="2400" b="1" dirty="0">
                <a:sym typeface="Wingdings" panose="05000000000000000000" pitchFamily="2" charset="2"/>
              </a:rPr>
            </a:br>
            <a:r>
              <a:rPr lang="de-DE" sz="2400" b="1" dirty="0">
                <a:sym typeface="Wingdings" panose="05000000000000000000" pitchFamily="2" charset="2"/>
              </a:rPr>
              <a:t>bei Bedarf Raum für individuelle Rückfragen</a:t>
            </a:r>
          </a:p>
        </p:txBody>
      </p:sp>
    </p:spTree>
    <p:extLst>
      <p:ext uri="{BB962C8B-B14F-4D97-AF65-F5344CB8AC3E}">
        <p14:creationId xmlns:p14="http://schemas.microsoft.com/office/powerpoint/2010/main" val="485305193"/>
      </p:ext>
    </p:extLst>
  </p:cSld>
  <p:clrMapOvr>
    <a:masterClrMapping/>
  </p:clrMapOvr>
  <p:transition>
    <p:split orient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4372F15-ABE0-4D53-BC7D-D329573662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Habe ich Fragen zur Gebäudesanierung?</a:t>
            </a:r>
          </a:p>
          <a:p>
            <a:r>
              <a:rPr lang="de-DE" dirty="0"/>
              <a:t>Was ist mein erster Eindruck von der Nahwärmeversorgung?</a:t>
            </a:r>
          </a:p>
          <a:p>
            <a:r>
              <a:rPr lang="de-DE" dirty="0"/>
              <a:t>Welche Fragen habe ich noch?</a:t>
            </a:r>
          </a:p>
          <a:p>
            <a:r>
              <a:rPr lang="de-DE" dirty="0"/>
              <a:t>Was ist mir bei der zukünftigen Wärmeversorgung wichtig?</a:t>
            </a:r>
          </a:p>
          <a:p>
            <a:r>
              <a:rPr lang="de-DE" dirty="0"/>
              <a:t>Was benötige ich für meine spätere Entscheidung?</a:t>
            </a:r>
          </a:p>
          <a:p>
            <a:r>
              <a:rPr lang="de-DE" dirty="0"/>
              <a:t>…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DD9ADFB-1932-4B92-BADF-CA3F24874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Mögliche Leitfragen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F8519B-632A-4FA1-87D1-7FE7ABAB7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Diskussion</a:t>
            </a:r>
          </a:p>
        </p:txBody>
      </p:sp>
      <p:pic>
        <p:nvPicPr>
          <p:cNvPr id="3" name="Inhaltsplatzhalter 5">
            <a:extLst>
              <a:ext uri="{FF2B5EF4-FFF2-40B4-BE49-F238E27FC236}">
                <a16:creationId xmlns:a16="http://schemas.microsoft.com/office/drawing/2014/main" id="{691AEC4D-5DED-4F24-A510-A00478E7C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453" y="4212679"/>
            <a:ext cx="2755743" cy="27557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BB7D441-B2F9-4959-8AE8-96D83704FB02}"/>
              </a:ext>
            </a:extLst>
          </p:cNvPr>
          <p:cNvSpPr txBox="1"/>
          <p:nvPr/>
        </p:nvSpPr>
        <p:spPr>
          <a:xfrm>
            <a:off x="536400" y="7206917"/>
            <a:ext cx="8352928" cy="216024"/>
          </a:xfrm>
          <a:prstGeom prst="rect">
            <a:avLst/>
          </a:prstGeom>
          <a:noFill/>
        </p:spPr>
        <p:txBody>
          <a:bodyPr wrap="square" lIns="104306" tIns="52153" rIns="104306" bIns="52153" rtlCol="0" anchor="b">
            <a:noAutofit/>
          </a:bodyPr>
          <a:lstStyle/>
          <a:p>
            <a:pPr>
              <a:spcAft>
                <a:spcPts val="684"/>
              </a:spcAft>
            </a:pP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Grafik: </a:t>
            </a:r>
            <a:r>
              <a:rPr lang="en-US" sz="1000" dirty="0">
                <a:hlinkClick r:id="rId3"/>
              </a:rPr>
              <a:t>https://www.flaticon.com/free-icons/meeting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32777"/>
      </p:ext>
    </p:extLst>
  </p:cSld>
  <p:clrMapOvr>
    <a:masterClrMapping/>
  </p:clrMapOvr>
  <p:transition>
    <p:split orient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671710"/>
      </p:ext>
    </p:extLst>
  </p:cSld>
  <p:clrMapOvr>
    <a:masterClrMapping/>
  </p:clrMapOvr>
  <p:transition>
    <p:split orient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2C0B6D6-B283-43E3-8297-118E36318C20}"/>
              </a:ext>
            </a:extLst>
          </p:cNvPr>
          <p:cNvGraphicFramePr>
            <a:graphicFrameLocks/>
          </p:cNvGraphicFramePr>
          <p:nvPr/>
        </p:nvGraphicFramePr>
        <p:xfrm>
          <a:off x="342000" y="3060000"/>
          <a:ext cx="10008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E795A65-A74E-4B45-B5BB-7E6B4562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de-DE" sz="2400" dirty="0"/>
              <a:t>Holzkessel + Erdgaskessel für Lastspitzen / als Reserve</a:t>
            </a:r>
          </a:p>
          <a:p>
            <a:pPr marL="457200" indent="-457200">
              <a:buAutoNum type="arabicPeriod"/>
            </a:pPr>
            <a:r>
              <a:rPr lang="de-DE" sz="2400" dirty="0"/>
              <a:t>Solarthermie + Holzkessel + Erdgaskessel für Lastspitzen / als Reserve</a:t>
            </a:r>
          </a:p>
          <a:p>
            <a:pPr marL="457200" indent="-457200">
              <a:buAutoNum type="arabicPeriod"/>
            </a:pPr>
            <a:r>
              <a:rPr lang="de-DE" sz="2400" dirty="0"/>
              <a:t>Biogas-Wärme + Holzkessel + Erdgaskessel für Lastspitzen / als Reserve</a:t>
            </a:r>
          </a:p>
          <a:p>
            <a:pPr marL="457200" indent="-457200">
              <a:buAutoNum type="arabicPeriod"/>
            </a:pPr>
            <a:endParaRPr lang="de-DE" sz="2400" dirty="0"/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0380CE-C7C0-45E3-8F6D-8879636F02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Drei Versorgungsvarianten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C20F5F0-8C12-4846-8450-F86396C5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3932246-A24E-466C-8315-5ADE72C8E0FC}"/>
              </a:ext>
            </a:extLst>
          </p:cNvPr>
          <p:cNvSpPr txBox="1"/>
          <p:nvPr/>
        </p:nvSpPr>
        <p:spPr>
          <a:xfrm>
            <a:off x="1098228" y="4141492"/>
            <a:ext cx="2435766" cy="2880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ctr">
            <a:noAutofit/>
          </a:bodyPr>
          <a:lstStyle/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CF3FE3DA-4F35-42F5-A34B-6F22B4163381}"/>
              </a:ext>
            </a:extLst>
          </p:cNvPr>
          <p:cNvSpPr txBox="1"/>
          <p:nvPr/>
        </p:nvSpPr>
        <p:spPr>
          <a:xfrm>
            <a:off x="3906540" y="4141499"/>
            <a:ext cx="3384376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 inkl. Kita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CB15EC82-77FE-49CB-AC8D-D9B7CBA13130}"/>
              </a:ext>
            </a:extLst>
          </p:cNvPr>
          <p:cNvSpPr txBox="1"/>
          <p:nvPr/>
        </p:nvSpPr>
        <p:spPr>
          <a:xfrm>
            <a:off x="7663462" y="4140689"/>
            <a:ext cx="2435766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Gesamtquartier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242809"/>
      </p:ext>
    </p:extLst>
  </p:cSld>
  <p:clrMapOvr>
    <a:masterClrMapping/>
  </p:clrMapOvr>
  <p:transition>
    <p:split orient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033ED-6066-4E03-8370-82B89B9CCC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CO</a:t>
            </a:r>
            <a:r>
              <a:rPr lang="de-DE" baseline="-25000" dirty="0"/>
              <a:t>2</a:t>
            </a:r>
            <a:r>
              <a:rPr lang="de-DE" dirty="0"/>
              <a:t>-Emissionsfaktor (BISKO-Standard)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914BEFE-9885-40BA-925B-C2D706B67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56CB91-0B26-4E36-9B52-33A624BA7A25}"/>
              </a:ext>
            </a:extLst>
          </p:cNvPr>
          <p:cNvSpPr txBox="1"/>
          <p:nvPr/>
        </p:nvSpPr>
        <p:spPr>
          <a:xfrm>
            <a:off x="536400" y="7109581"/>
            <a:ext cx="9713019" cy="549301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wurde für Biogas-Wärme ein CO</a:t>
            </a:r>
            <a:r>
              <a:rPr lang="de-DE" sz="9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-Emissionsfaktor von 0 g/kWh angesetzt, da die Wärme heute schon anfällt, aber bisher nicht genutzt wird.</a:t>
            </a:r>
          </a:p>
        </p:txBody>
      </p:sp>
      <p:graphicFrame>
        <p:nvGraphicFramePr>
          <p:cNvPr id="10" name="Inhaltsplatzhalter 9">
            <a:extLst>
              <a:ext uri="{FF2B5EF4-FFF2-40B4-BE49-F238E27FC236}">
                <a16:creationId xmlns:a16="http://schemas.microsoft.com/office/drawing/2014/main" id="{71D64D1C-209F-48AD-BBF4-FA7D056B68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547813"/>
          <a:ext cx="9623425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D6B9A7DC-8A55-4C2A-A843-8EF2C9DECFE7}"/>
              </a:ext>
            </a:extLst>
          </p:cNvPr>
          <p:cNvSpPr txBox="1"/>
          <p:nvPr/>
        </p:nvSpPr>
        <p:spPr>
          <a:xfrm>
            <a:off x="1506316" y="5481532"/>
            <a:ext cx="2435766" cy="2880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ctr">
            <a:noAutofit/>
          </a:bodyPr>
          <a:lstStyle/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feld 7">
            <a:extLst>
              <a:ext uri="{FF2B5EF4-FFF2-40B4-BE49-F238E27FC236}">
                <a16:creationId xmlns:a16="http://schemas.microsoft.com/office/drawing/2014/main" id="{C252E03C-84BA-45F7-B7E9-F38005C0F159}"/>
              </a:ext>
            </a:extLst>
          </p:cNvPr>
          <p:cNvSpPr txBox="1"/>
          <p:nvPr/>
        </p:nvSpPr>
        <p:spPr>
          <a:xfrm>
            <a:off x="4085781" y="5481532"/>
            <a:ext cx="3384376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 inkl. Kita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feld 7">
            <a:extLst>
              <a:ext uri="{FF2B5EF4-FFF2-40B4-BE49-F238E27FC236}">
                <a16:creationId xmlns:a16="http://schemas.microsoft.com/office/drawing/2014/main" id="{191C47E3-02BA-4279-BA79-D855E4810BC6}"/>
              </a:ext>
            </a:extLst>
          </p:cNvPr>
          <p:cNvSpPr txBox="1"/>
          <p:nvPr/>
        </p:nvSpPr>
        <p:spPr>
          <a:xfrm>
            <a:off x="7578948" y="5481532"/>
            <a:ext cx="2435766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Gesamtquartier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5046"/>
      </p:ext>
    </p:extLst>
  </p:cSld>
  <p:clrMapOvr>
    <a:masterClrMapping/>
  </p:clrMapOvr>
  <p:transition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5FF624-0E46-42EC-8D56-85EC5301E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Investitionskosten und KfW-Förderung (netto)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DCD7AF-B4F5-47DF-9D2D-0CC66704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graphicFrame>
        <p:nvGraphicFramePr>
          <p:cNvPr id="12" name="Inhaltsplatzhalter 11">
            <a:extLst>
              <a:ext uri="{FF2B5EF4-FFF2-40B4-BE49-F238E27FC236}">
                <a16:creationId xmlns:a16="http://schemas.microsoft.com/office/drawing/2014/main" id="{44D626F6-61A1-46B3-BF71-CFFF8B28778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547813"/>
          <a:ext cx="9623425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feld 12">
            <a:extLst>
              <a:ext uri="{FF2B5EF4-FFF2-40B4-BE49-F238E27FC236}">
                <a16:creationId xmlns:a16="http://schemas.microsoft.com/office/drawing/2014/main" id="{7B880748-A139-4120-9BA1-26FC440E968D}"/>
              </a:ext>
            </a:extLst>
          </p:cNvPr>
          <p:cNvSpPr txBox="1"/>
          <p:nvPr/>
        </p:nvSpPr>
        <p:spPr>
          <a:xfrm>
            <a:off x="1722960" y="5481532"/>
            <a:ext cx="3335707" cy="2880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ctr">
            <a:noAutofit/>
          </a:bodyPr>
          <a:lstStyle/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feld 7">
            <a:extLst>
              <a:ext uri="{FF2B5EF4-FFF2-40B4-BE49-F238E27FC236}">
                <a16:creationId xmlns:a16="http://schemas.microsoft.com/office/drawing/2014/main" id="{0FB3A85F-4B81-4097-AC8A-F45DEB02CCEF}"/>
              </a:ext>
            </a:extLst>
          </p:cNvPr>
          <p:cNvSpPr txBox="1"/>
          <p:nvPr/>
        </p:nvSpPr>
        <p:spPr>
          <a:xfrm>
            <a:off x="5346700" y="5481548"/>
            <a:ext cx="4608512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 inkl. Kita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568224"/>
      </p:ext>
    </p:extLst>
  </p:cSld>
  <p:clrMapOvr>
    <a:masterClrMapping/>
  </p:clrMapOvr>
  <p:transition>
    <p:split orient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5FF624-0E46-42EC-8D56-85EC5301E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Investitionskosten und KfW-Förderung (netto)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DCD7AF-B4F5-47DF-9D2D-0CC66704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graphicFrame>
        <p:nvGraphicFramePr>
          <p:cNvPr id="9" name="Inhaltsplatzhalter 8">
            <a:extLst>
              <a:ext uri="{FF2B5EF4-FFF2-40B4-BE49-F238E27FC236}">
                <a16:creationId xmlns:a16="http://schemas.microsoft.com/office/drawing/2014/main" id="{3765B8BF-0648-4A89-AD37-9FF768AA16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547813"/>
          <a:ext cx="9623425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feld 7">
            <a:extLst>
              <a:ext uri="{FF2B5EF4-FFF2-40B4-BE49-F238E27FC236}">
                <a16:creationId xmlns:a16="http://schemas.microsoft.com/office/drawing/2014/main" id="{217E820F-18B9-414D-B98F-1C82117ABF5E}"/>
              </a:ext>
            </a:extLst>
          </p:cNvPr>
          <p:cNvSpPr txBox="1"/>
          <p:nvPr/>
        </p:nvSpPr>
        <p:spPr>
          <a:xfrm>
            <a:off x="2178348" y="5572039"/>
            <a:ext cx="7200800" cy="2880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Gesamtquartier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94645"/>
      </p:ext>
    </p:extLst>
  </p:cSld>
  <p:clrMapOvr>
    <a:masterClrMapping/>
  </p:clrMapOvr>
  <p:transition>
    <p:split orient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1A59D1BF-4C23-42FB-ADAA-5C80A34432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547813"/>
          <a:ext cx="9623425" cy="576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85FF624-0E46-42EC-8D56-85EC5301E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Wirtschaftlichkeit (Kostenstand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Ø </a:t>
            </a:r>
            <a:r>
              <a:rPr lang="de-DE" dirty="0"/>
              <a:t>2021 und März 2022)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DCD7AF-B4F5-47DF-9D2D-0CC66704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Zentrale Wärmeversorgung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F2BDD1-0377-450D-8012-C9BC3F92B68C}"/>
              </a:ext>
            </a:extLst>
          </p:cNvPr>
          <p:cNvSpPr txBox="1"/>
          <p:nvPr/>
        </p:nvSpPr>
        <p:spPr>
          <a:xfrm>
            <a:off x="536400" y="7207200"/>
            <a:ext cx="6408712" cy="451682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 wurde hier zunächst eine Anschlussquote an das Wärmenetz von 100 % angesetzt.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7FD2612-B047-4C47-B0DF-E1D14F9EBE10}"/>
              </a:ext>
            </a:extLst>
          </p:cNvPr>
          <p:cNvSpPr txBox="1"/>
          <p:nvPr/>
        </p:nvSpPr>
        <p:spPr>
          <a:xfrm>
            <a:off x="1327401" y="1692000"/>
            <a:ext cx="2435766" cy="2880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ctr">
            <a:noAutofit/>
          </a:bodyPr>
          <a:lstStyle/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Textfeld 7">
            <a:extLst>
              <a:ext uri="{FF2B5EF4-FFF2-40B4-BE49-F238E27FC236}">
                <a16:creationId xmlns:a16="http://schemas.microsoft.com/office/drawing/2014/main" id="{7A176A87-F56C-41D6-8C43-3C4355AABE4A}"/>
              </a:ext>
            </a:extLst>
          </p:cNvPr>
          <p:cNvSpPr txBox="1"/>
          <p:nvPr/>
        </p:nvSpPr>
        <p:spPr>
          <a:xfrm>
            <a:off x="3978548" y="1692000"/>
            <a:ext cx="3384376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Allgemeinbildende Schule inkl. Kita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feld 7">
            <a:extLst>
              <a:ext uri="{FF2B5EF4-FFF2-40B4-BE49-F238E27FC236}">
                <a16:creationId xmlns:a16="http://schemas.microsoft.com/office/drawing/2014/main" id="{61854DC5-3654-44D9-B6C1-8FFA4FEC51F1}"/>
              </a:ext>
            </a:extLst>
          </p:cNvPr>
          <p:cNvSpPr txBox="1"/>
          <p:nvPr/>
        </p:nvSpPr>
        <p:spPr>
          <a:xfrm>
            <a:off x="7578305" y="1692000"/>
            <a:ext cx="2435766" cy="2880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104306" tIns="52153" rIns="104306" bIns="52153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84"/>
              </a:spcAft>
            </a:pPr>
            <a:r>
              <a:rPr lang="de-DE" sz="14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Gesamtquartier</a:t>
            </a:r>
          </a:p>
          <a:p>
            <a:pPr algn="ctr">
              <a:spcAft>
                <a:spcPts val="684"/>
              </a:spcAft>
            </a:pP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57320"/>
      </p:ext>
    </p:extLst>
  </p:cSld>
  <p:clrMapOvr>
    <a:masterClrMapping/>
  </p:clrMapOvr>
  <p:transition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Gesetzgebung in Schleswig-Holstein 2/2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Wärmewende Schleswig-Holstein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477FEC37-0E17-434A-A933-D3AC2E6C5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1547813"/>
            <a:ext cx="9623425" cy="57610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dirty="0"/>
              <a:t>Aktualisierte Energiewende- und Klimaschutzgesetz (EWKG) in Schleswig-Holstein</a:t>
            </a:r>
          </a:p>
          <a:p>
            <a:pPr marL="0" indent="0">
              <a:buNone/>
            </a:pPr>
            <a:r>
              <a:rPr lang="de-DE" sz="2400" dirty="0"/>
              <a:t>Wichtige Elemente (Fortsetzung):</a:t>
            </a:r>
          </a:p>
          <a:p>
            <a:r>
              <a:rPr lang="de-DE" sz="2400" b="1" dirty="0"/>
              <a:t>Nutzungspflicht von erneuerbaren Energien in der Wärmeversorgung</a:t>
            </a:r>
          </a:p>
          <a:p>
            <a:pPr lvl="1"/>
            <a:r>
              <a:rPr lang="de-DE" b="1" dirty="0"/>
              <a:t>Beim Heizungsaustausch in Gebäuden, die älter als 2009 sind müssen ab dem 01. Juli 2022 mindestens 15% erneuerbare Wärme genutzt werden</a:t>
            </a:r>
          </a:p>
          <a:p>
            <a:r>
              <a:rPr lang="de-DE" sz="2400" dirty="0"/>
              <a:t>Verpflichtung zur Erstellung kommunaler Wärme- und Kältepläne</a:t>
            </a:r>
          </a:p>
          <a:p>
            <a:endParaRPr lang="de-DE" sz="2400" dirty="0"/>
          </a:p>
          <a:p>
            <a:pPr marL="0" indent="0" fontAlgn="base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35932131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FBCBF-6DA4-4B2B-B2D2-D22B0181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Quartier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2DCE785-AE17-41E3-BE24-FE3250272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12" y="1656391"/>
            <a:ext cx="8120576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06934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1684C7-0EB3-4383-8683-2346255A5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altLang="de-DE" sz="2400" dirty="0">
                <a:latin typeface="Calibri" panose="020F0502020204030204" pitchFamily="34" charset="0"/>
              </a:rPr>
              <a:t>Effiziente Häuser sparen Energie und Kosten:</a:t>
            </a:r>
            <a:br>
              <a:rPr lang="de-DE" altLang="de-DE" sz="2400" dirty="0">
                <a:latin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604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>
                <a:latin typeface="Calibri" panose="020F0502020204030204" pitchFamily="34" charset="0"/>
              </a:rPr>
              <a:t>Motivation Energiepreise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B21797-8390-4DA4-844A-ACE33C286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0" y="1684851"/>
            <a:ext cx="7725835" cy="535190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2C12F7D-DF82-4E1F-8257-66D93A9BFFD8}"/>
              </a:ext>
            </a:extLst>
          </p:cNvPr>
          <p:cNvSpPr txBox="1"/>
          <p:nvPr/>
        </p:nvSpPr>
        <p:spPr>
          <a:xfrm>
            <a:off x="658882" y="7092999"/>
            <a:ext cx="9445302" cy="272269"/>
          </a:xfrm>
          <a:prstGeom prst="rect">
            <a:avLst/>
          </a:prstGeom>
          <a:noFill/>
        </p:spPr>
        <p:txBody>
          <a:bodyPr wrap="square" lIns="104306" tIns="52153" rIns="104306" bIns="52153" rtlCol="0">
            <a:noAutofit/>
          </a:bodyPr>
          <a:lstStyle/>
          <a:p>
            <a:pPr>
              <a:spcAft>
                <a:spcPts val="684"/>
              </a:spcAft>
            </a:pP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Quelle: </a:t>
            </a:r>
            <a:r>
              <a:rPr lang="de-DE" sz="9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https://www.depi.de/p/Brennstoffkosten-in-Deutschland-Marz-2022-tTpXC9rdPy3z79zwb2KCYv</a:t>
            </a:r>
            <a:endParaRPr lang="de-DE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59995"/>
      </p:ext>
    </p:extLst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ArGe IPP ESN - EMN - we">
  <a:themeElements>
    <a:clrScheme name="IPP ES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6589"/>
      </a:accent1>
      <a:accent2>
        <a:srgbClr val="79B51D"/>
      </a:accent2>
      <a:accent3>
        <a:srgbClr val="3E3E40"/>
      </a:accent3>
      <a:accent4>
        <a:srgbClr val="009AD0"/>
      </a:accent4>
      <a:accent5>
        <a:srgbClr val="BEEA7D"/>
      </a:accent5>
      <a:accent6>
        <a:srgbClr val="5B5B5D"/>
      </a:accent6>
      <a:hlink>
        <a:srgbClr val="0000FF"/>
      </a:hlink>
      <a:folHlink>
        <a:srgbClr val="800080"/>
      </a:folHlink>
    </a:clrScheme>
    <a:fontScheme name="IPP ES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104306" tIns="52153" rIns="104306" bIns="52153" rtlCol="0">
        <a:noAutofit/>
      </a:bodyPr>
      <a:lstStyle>
        <a:defPPr marL="325955" indent="-325955">
          <a:spcAft>
            <a:spcPts val="684"/>
          </a:spcAft>
          <a:buFont typeface="Arial Narrow" panose="020B0606020202030204" pitchFamily="34" charset="0"/>
          <a:buChar char="▪"/>
          <a:defRPr sz="1600" dirty="0">
            <a:solidFill>
              <a:schemeClr val="tx1">
                <a:lumMod val="65000"/>
                <a:lumOff val="3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ArGe IPP ESN - EMN - we</Template>
  <TotalTime>0</TotalTime>
  <Words>3777</Words>
  <Application>Microsoft Office PowerPoint</Application>
  <PresentationFormat>Benutzerdefiniert</PresentationFormat>
  <Paragraphs>727</Paragraphs>
  <Slides>67</Slides>
  <Notes>14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4" baseType="lpstr">
      <vt:lpstr>MS Gothic</vt:lpstr>
      <vt:lpstr>Arial</vt:lpstr>
      <vt:lpstr>Arial Narrow</vt:lpstr>
      <vt:lpstr>Calibri</vt:lpstr>
      <vt:lpstr>Cambria Math</vt:lpstr>
      <vt:lpstr>Wingdings</vt:lpstr>
      <vt:lpstr>ArGe IPP ESN - EMN - we</vt:lpstr>
      <vt:lpstr>energetisches Quartierskonzept Jevenstedt - Alter Ortskern</vt:lpstr>
      <vt:lpstr>Agenda</vt:lpstr>
      <vt:lpstr>Agenda</vt:lpstr>
      <vt:lpstr>Agenda</vt:lpstr>
      <vt:lpstr>Wärmewende Schleswig-Holstein</vt:lpstr>
      <vt:lpstr>Wärmewende Schleswig-Holstein</vt:lpstr>
      <vt:lpstr>Wärmewende Schleswig-Holstein</vt:lpstr>
      <vt:lpstr>Das Quartier</vt:lpstr>
      <vt:lpstr>Motivation Energiepreise</vt:lpstr>
      <vt:lpstr>Schritt 1: energetischer Ist-Zustand</vt:lpstr>
      <vt:lpstr>Schritt 2: Einsparmöglichkeiten</vt:lpstr>
      <vt:lpstr>Schritt 3: Bedarfsdeckung</vt:lpstr>
      <vt:lpstr>Kommunikation</vt:lpstr>
      <vt:lpstr>Übergang Sanierungsmanagement</vt:lpstr>
      <vt:lpstr>Agenda</vt:lpstr>
      <vt:lpstr>Energetische Gebäudesanierung</vt:lpstr>
      <vt:lpstr>Energetische Gebäudesanierung</vt:lpstr>
      <vt:lpstr>Gebäudebestand</vt:lpstr>
      <vt:lpstr>Wärmeversorgung …</vt:lpstr>
      <vt:lpstr>Sanierungsmöglichkeiten </vt:lpstr>
      <vt:lpstr>Energetische Sanierung</vt:lpstr>
      <vt:lpstr>Energetische Sanierung</vt:lpstr>
      <vt:lpstr>Energetische Sanierung</vt:lpstr>
      <vt:lpstr>Energetische Sanierung</vt:lpstr>
      <vt:lpstr>Hydraulischer Abgleich</vt:lpstr>
      <vt:lpstr>Kostenfreie Energieberatungen</vt:lpstr>
      <vt:lpstr>Kostenfreie Energieberatungen</vt:lpstr>
      <vt:lpstr>Kostenfreie Energieberatungen</vt:lpstr>
      <vt:lpstr>Kostenfreie Energieberatungen</vt:lpstr>
      <vt:lpstr>Kostenfreie Energieberatungen</vt:lpstr>
      <vt:lpstr>Kostenfreie Energieberatungen</vt:lpstr>
      <vt:lpstr>KfW-Effizienzhaus</vt:lpstr>
      <vt:lpstr>Mustersanierungsberatungen</vt:lpstr>
      <vt:lpstr>Mustersanierungsberatungen</vt:lpstr>
      <vt:lpstr>Mustersanierungsberatungen</vt:lpstr>
      <vt:lpstr>Mustersanierungsberatungen</vt:lpstr>
      <vt:lpstr>Öffentliche Liegenschaften</vt:lpstr>
      <vt:lpstr>Energetische Sanierung …</vt:lpstr>
      <vt:lpstr>Energetische Gebäudesanierung</vt:lpstr>
      <vt:lpstr>Entwicklung heizenergiebedarf</vt:lpstr>
      <vt:lpstr>Agenda</vt:lpstr>
      <vt:lpstr>Agenda</vt:lpstr>
      <vt:lpstr>Agenda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  <vt:lpstr>Dezentrale Versorgungsoptionen</vt:lpstr>
      <vt:lpstr>Dezentrale Versorgungsoptionen</vt:lpstr>
      <vt:lpstr>Betreibermodelle Wärmenetz</vt:lpstr>
      <vt:lpstr>Ausblick / Umsetzung</vt:lpstr>
      <vt:lpstr>Agenda</vt:lpstr>
      <vt:lpstr>Diskussion</vt:lpstr>
      <vt:lpstr>PowerPoint-Präsentation</vt:lpstr>
      <vt:lpstr>Zentrale Wärmeversorgung</vt:lpstr>
      <vt:lpstr>Zentrale Wärmeversorgung</vt:lpstr>
      <vt:lpstr>Zentrale Wärmeversorgung</vt:lpstr>
      <vt:lpstr>Zentrale Wärmeversorgung</vt:lpstr>
      <vt:lpstr>Zentrale Wärmeversorgung</vt:lpstr>
    </vt:vector>
  </TitlesOfParts>
  <Company>IPP ESN Power Engineering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Quartierskonzepte Hürup-Nord, Husby-Dorf, Maasbüll-Dorf</dc:title>
  <dc:creator>Meereis, Jürgen;Jörg Wortmann | wortmann-energie</dc:creator>
  <cp:lastModifiedBy>Lutz-Kulawik, Thomas</cp:lastModifiedBy>
  <cp:revision>152</cp:revision>
  <cp:lastPrinted>2020-12-10T15:36:07Z</cp:lastPrinted>
  <dcterms:created xsi:type="dcterms:W3CDTF">2019-05-17T12:32:43Z</dcterms:created>
  <dcterms:modified xsi:type="dcterms:W3CDTF">2022-05-04T10:38:02Z</dcterms:modified>
</cp:coreProperties>
</file>